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62" d="100"/>
          <a:sy n="62" d="100"/>
        </p:scale>
        <p:origin x="124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D09F08-D982-4CCA-88D5-A27AD912D9B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C7F286A1-B001-4D3D-AE6A-A69E700F9BEE}">
      <dgm:prSet phldrT="[Text]"/>
      <dgm:spPr/>
      <dgm:t>
        <a:bodyPr/>
        <a:lstStyle/>
        <a:p>
          <a:r>
            <a:rPr lang="en-US" dirty="0"/>
            <a:t>Send </a:t>
          </a:r>
          <a:r>
            <a:rPr lang="en-US"/>
            <a:t>‘GET' </a:t>
          </a:r>
          <a:r>
            <a:rPr lang="en-US" dirty="0"/>
            <a:t>request to SpaceX API</a:t>
          </a:r>
        </a:p>
      </dgm:t>
    </dgm:pt>
    <dgm:pt modelId="{60031D74-B5EC-43AA-BFB7-D4AF75425FC0}" type="parTrans" cxnId="{3E86D8C1-4B69-4EEA-8DAE-19596E56A759}">
      <dgm:prSet/>
      <dgm:spPr/>
      <dgm:t>
        <a:bodyPr/>
        <a:lstStyle/>
        <a:p>
          <a:endParaRPr lang="en-US"/>
        </a:p>
      </dgm:t>
    </dgm:pt>
    <dgm:pt modelId="{62F77F9A-155A-4A52-BB3E-09325ACDD448}" type="sibTrans" cxnId="{3E86D8C1-4B69-4EEA-8DAE-19596E56A759}">
      <dgm:prSet/>
      <dgm:spPr/>
      <dgm:t>
        <a:bodyPr/>
        <a:lstStyle/>
        <a:p>
          <a:endParaRPr lang="en-US"/>
        </a:p>
      </dgm:t>
    </dgm:pt>
    <dgm:pt modelId="{1A36D51F-05DF-499A-B5AC-3205791D65A5}">
      <dgm:prSet phldrT="[Text]"/>
      <dgm:spPr/>
      <dgm:t>
        <a:bodyPr/>
        <a:lstStyle/>
        <a:p>
          <a:r>
            <a:rPr lang="en-US" dirty="0"/>
            <a:t>Get JSON Formatted Data</a:t>
          </a:r>
        </a:p>
      </dgm:t>
    </dgm:pt>
    <dgm:pt modelId="{FFBB32D3-C937-4C20-AED8-32A254208373}" type="parTrans" cxnId="{EC490F43-5BE0-4495-8D36-51C542FACF70}">
      <dgm:prSet/>
      <dgm:spPr/>
      <dgm:t>
        <a:bodyPr/>
        <a:lstStyle/>
        <a:p>
          <a:endParaRPr lang="en-US"/>
        </a:p>
      </dgm:t>
    </dgm:pt>
    <dgm:pt modelId="{6B91BDFC-B21E-4751-AF14-15DBCDB4DE8F}" type="sibTrans" cxnId="{EC490F43-5BE0-4495-8D36-51C542FACF70}">
      <dgm:prSet/>
      <dgm:spPr/>
      <dgm:t>
        <a:bodyPr/>
        <a:lstStyle/>
        <a:p>
          <a:endParaRPr lang="en-US"/>
        </a:p>
      </dgm:t>
    </dgm:pt>
    <dgm:pt modelId="{F767287E-3677-44C2-9A63-BCD5067D5FD5}">
      <dgm:prSet phldrT="[Text]"/>
      <dgm:spPr/>
      <dgm:t>
        <a:bodyPr/>
        <a:lstStyle/>
        <a:p>
          <a:r>
            <a:rPr lang="en-US" dirty="0"/>
            <a:t>Normalize and Convert into Pandas Data Frame for cleaning and analysis</a:t>
          </a:r>
        </a:p>
      </dgm:t>
    </dgm:pt>
    <dgm:pt modelId="{16365158-54F7-407F-9D02-F022F523A956}" type="parTrans" cxnId="{EF3E090A-7238-4C91-956F-3B5C2DEED770}">
      <dgm:prSet/>
      <dgm:spPr/>
      <dgm:t>
        <a:bodyPr/>
        <a:lstStyle/>
        <a:p>
          <a:endParaRPr lang="en-US"/>
        </a:p>
      </dgm:t>
    </dgm:pt>
    <dgm:pt modelId="{F8453E26-51A1-44E3-84FD-D48ECE06CD53}" type="sibTrans" cxnId="{EF3E090A-7238-4C91-956F-3B5C2DEED770}">
      <dgm:prSet/>
      <dgm:spPr/>
      <dgm:t>
        <a:bodyPr/>
        <a:lstStyle/>
        <a:p>
          <a:endParaRPr lang="en-US"/>
        </a:p>
      </dgm:t>
    </dgm:pt>
    <dgm:pt modelId="{03026CBC-81DB-49A0-9661-A71C7F8D6245}" type="pres">
      <dgm:prSet presAssocID="{48D09F08-D982-4CCA-88D5-A27AD912D9BF}" presName="outerComposite" presStyleCnt="0">
        <dgm:presLayoutVars>
          <dgm:chMax val="5"/>
          <dgm:dir/>
          <dgm:resizeHandles val="exact"/>
        </dgm:presLayoutVars>
      </dgm:prSet>
      <dgm:spPr/>
    </dgm:pt>
    <dgm:pt modelId="{2D91969D-5727-4853-9B68-60C9C9B45A2D}" type="pres">
      <dgm:prSet presAssocID="{48D09F08-D982-4CCA-88D5-A27AD912D9BF}" presName="dummyMaxCanvas" presStyleCnt="0">
        <dgm:presLayoutVars/>
      </dgm:prSet>
      <dgm:spPr/>
    </dgm:pt>
    <dgm:pt modelId="{F08D099C-98F9-4213-8896-C1F7EB506931}" type="pres">
      <dgm:prSet presAssocID="{48D09F08-D982-4CCA-88D5-A27AD912D9BF}" presName="ThreeNodes_1" presStyleLbl="node1" presStyleIdx="0" presStyleCnt="3" custScaleY="66967">
        <dgm:presLayoutVars>
          <dgm:bulletEnabled val="1"/>
        </dgm:presLayoutVars>
      </dgm:prSet>
      <dgm:spPr/>
    </dgm:pt>
    <dgm:pt modelId="{EAE17091-000D-401A-ACE2-793613C6719A}" type="pres">
      <dgm:prSet presAssocID="{48D09F08-D982-4CCA-88D5-A27AD912D9BF}" presName="ThreeNodes_2" presStyleLbl="node1" presStyleIdx="1" presStyleCnt="3" custLinFactNeighborX="-317" custLinFactNeighborY="0">
        <dgm:presLayoutVars>
          <dgm:bulletEnabled val="1"/>
        </dgm:presLayoutVars>
      </dgm:prSet>
      <dgm:spPr/>
    </dgm:pt>
    <dgm:pt modelId="{A63AC0E8-8D7D-423D-9C35-F19E7F1E9B8D}" type="pres">
      <dgm:prSet presAssocID="{48D09F08-D982-4CCA-88D5-A27AD912D9BF}" presName="ThreeNodes_3" presStyleLbl="node1" presStyleIdx="2" presStyleCnt="3">
        <dgm:presLayoutVars>
          <dgm:bulletEnabled val="1"/>
        </dgm:presLayoutVars>
      </dgm:prSet>
      <dgm:spPr/>
    </dgm:pt>
    <dgm:pt modelId="{88DF5604-60AB-48DF-9685-F87BA7ADA6FD}" type="pres">
      <dgm:prSet presAssocID="{48D09F08-D982-4CCA-88D5-A27AD912D9BF}" presName="ThreeConn_1-2" presStyleLbl="fgAccFollowNode1" presStyleIdx="0" presStyleCnt="2">
        <dgm:presLayoutVars>
          <dgm:bulletEnabled val="1"/>
        </dgm:presLayoutVars>
      </dgm:prSet>
      <dgm:spPr/>
    </dgm:pt>
    <dgm:pt modelId="{36C4679C-0914-4235-94C0-0B2B8B048DF2}" type="pres">
      <dgm:prSet presAssocID="{48D09F08-D982-4CCA-88D5-A27AD912D9BF}" presName="ThreeConn_2-3" presStyleLbl="fgAccFollowNode1" presStyleIdx="1" presStyleCnt="2">
        <dgm:presLayoutVars>
          <dgm:bulletEnabled val="1"/>
        </dgm:presLayoutVars>
      </dgm:prSet>
      <dgm:spPr/>
    </dgm:pt>
    <dgm:pt modelId="{C915D16B-E3FC-4F95-B009-BE5DB52553F4}" type="pres">
      <dgm:prSet presAssocID="{48D09F08-D982-4CCA-88D5-A27AD912D9BF}" presName="ThreeNodes_1_text" presStyleLbl="node1" presStyleIdx="2" presStyleCnt="3">
        <dgm:presLayoutVars>
          <dgm:bulletEnabled val="1"/>
        </dgm:presLayoutVars>
      </dgm:prSet>
      <dgm:spPr/>
    </dgm:pt>
    <dgm:pt modelId="{91900B26-EEE4-4A7C-A96C-EB5EB66A18E6}" type="pres">
      <dgm:prSet presAssocID="{48D09F08-D982-4CCA-88D5-A27AD912D9BF}" presName="ThreeNodes_2_text" presStyleLbl="node1" presStyleIdx="2" presStyleCnt="3">
        <dgm:presLayoutVars>
          <dgm:bulletEnabled val="1"/>
        </dgm:presLayoutVars>
      </dgm:prSet>
      <dgm:spPr/>
    </dgm:pt>
    <dgm:pt modelId="{E746BDDE-BB2A-42BE-AAA2-417F941502CB}" type="pres">
      <dgm:prSet presAssocID="{48D09F08-D982-4CCA-88D5-A27AD912D9BF}" presName="ThreeNodes_3_text" presStyleLbl="node1" presStyleIdx="2" presStyleCnt="3">
        <dgm:presLayoutVars>
          <dgm:bulletEnabled val="1"/>
        </dgm:presLayoutVars>
      </dgm:prSet>
      <dgm:spPr/>
    </dgm:pt>
  </dgm:ptLst>
  <dgm:cxnLst>
    <dgm:cxn modelId="{EF3E090A-7238-4C91-956F-3B5C2DEED770}" srcId="{48D09F08-D982-4CCA-88D5-A27AD912D9BF}" destId="{F767287E-3677-44C2-9A63-BCD5067D5FD5}" srcOrd="2" destOrd="0" parTransId="{16365158-54F7-407F-9D02-F022F523A956}" sibTransId="{F8453E26-51A1-44E3-84FD-D48ECE06CD53}"/>
    <dgm:cxn modelId="{C4D4F510-1B72-4179-9010-F36B18EFDFFE}" type="presOf" srcId="{F767287E-3677-44C2-9A63-BCD5067D5FD5}" destId="{E746BDDE-BB2A-42BE-AAA2-417F941502CB}" srcOrd="1" destOrd="0" presId="urn:microsoft.com/office/officeart/2005/8/layout/vProcess5"/>
    <dgm:cxn modelId="{7DAA8514-9B08-47A0-8CEF-B20C9754902E}" type="presOf" srcId="{C7F286A1-B001-4D3D-AE6A-A69E700F9BEE}" destId="{F08D099C-98F9-4213-8896-C1F7EB506931}" srcOrd="0" destOrd="0" presId="urn:microsoft.com/office/officeart/2005/8/layout/vProcess5"/>
    <dgm:cxn modelId="{20EA1C37-2F5B-412A-AF41-D6A37D04275D}" type="presOf" srcId="{F767287E-3677-44C2-9A63-BCD5067D5FD5}" destId="{A63AC0E8-8D7D-423D-9C35-F19E7F1E9B8D}" srcOrd="0" destOrd="0" presId="urn:microsoft.com/office/officeart/2005/8/layout/vProcess5"/>
    <dgm:cxn modelId="{EC490F43-5BE0-4495-8D36-51C542FACF70}" srcId="{48D09F08-D982-4CCA-88D5-A27AD912D9BF}" destId="{1A36D51F-05DF-499A-B5AC-3205791D65A5}" srcOrd="1" destOrd="0" parTransId="{FFBB32D3-C937-4C20-AED8-32A254208373}" sibTransId="{6B91BDFC-B21E-4751-AF14-15DBCDB4DE8F}"/>
    <dgm:cxn modelId="{479ABA74-95F4-4A1A-B0BF-DB36C4EE8665}" type="presOf" srcId="{C7F286A1-B001-4D3D-AE6A-A69E700F9BEE}" destId="{C915D16B-E3FC-4F95-B009-BE5DB52553F4}" srcOrd="1" destOrd="0" presId="urn:microsoft.com/office/officeart/2005/8/layout/vProcess5"/>
    <dgm:cxn modelId="{F9FA5EBF-5793-46B8-B745-8186D2C3DAA7}" type="presOf" srcId="{6B91BDFC-B21E-4751-AF14-15DBCDB4DE8F}" destId="{36C4679C-0914-4235-94C0-0B2B8B048DF2}" srcOrd="0" destOrd="0" presId="urn:microsoft.com/office/officeart/2005/8/layout/vProcess5"/>
    <dgm:cxn modelId="{9F8595C1-053F-4199-ADDB-3226A57E1878}" type="presOf" srcId="{1A36D51F-05DF-499A-B5AC-3205791D65A5}" destId="{91900B26-EEE4-4A7C-A96C-EB5EB66A18E6}" srcOrd="1" destOrd="0" presId="urn:microsoft.com/office/officeart/2005/8/layout/vProcess5"/>
    <dgm:cxn modelId="{3E86D8C1-4B69-4EEA-8DAE-19596E56A759}" srcId="{48D09F08-D982-4CCA-88D5-A27AD912D9BF}" destId="{C7F286A1-B001-4D3D-AE6A-A69E700F9BEE}" srcOrd="0" destOrd="0" parTransId="{60031D74-B5EC-43AA-BFB7-D4AF75425FC0}" sibTransId="{62F77F9A-155A-4A52-BB3E-09325ACDD448}"/>
    <dgm:cxn modelId="{CAE62FDE-9C40-4B2A-8F2A-C25941A62D88}" type="presOf" srcId="{48D09F08-D982-4CCA-88D5-A27AD912D9BF}" destId="{03026CBC-81DB-49A0-9661-A71C7F8D6245}" srcOrd="0" destOrd="0" presId="urn:microsoft.com/office/officeart/2005/8/layout/vProcess5"/>
    <dgm:cxn modelId="{58AA4DE5-F56D-486E-8F0E-974BD28FAADC}" type="presOf" srcId="{1A36D51F-05DF-499A-B5AC-3205791D65A5}" destId="{EAE17091-000D-401A-ACE2-793613C6719A}" srcOrd="0" destOrd="0" presId="urn:microsoft.com/office/officeart/2005/8/layout/vProcess5"/>
    <dgm:cxn modelId="{59DD44E6-0795-4F58-A8BF-144C435C1A9A}" type="presOf" srcId="{62F77F9A-155A-4A52-BB3E-09325ACDD448}" destId="{88DF5604-60AB-48DF-9685-F87BA7ADA6FD}" srcOrd="0" destOrd="0" presId="urn:microsoft.com/office/officeart/2005/8/layout/vProcess5"/>
    <dgm:cxn modelId="{E66DB4D4-100A-49CB-9393-E556F7BDB9FB}" type="presParOf" srcId="{03026CBC-81DB-49A0-9661-A71C7F8D6245}" destId="{2D91969D-5727-4853-9B68-60C9C9B45A2D}" srcOrd="0" destOrd="0" presId="urn:microsoft.com/office/officeart/2005/8/layout/vProcess5"/>
    <dgm:cxn modelId="{469B3193-5B0A-42CA-BDE3-ABB2AC623982}" type="presParOf" srcId="{03026CBC-81DB-49A0-9661-A71C7F8D6245}" destId="{F08D099C-98F9-4213-8896-C1F7EB506931}" srcOrd="1" destOrd="0" presId="urn:microsoft.com/office/officeart/2005/8/layout/vProcess5"/>
    <dgm:cxn modelId="{FCC7D59A-91CB-4BC8-B255-ACD8A9A1A1C1}" type="presParOf" srcId="{03026CBC-81DB-49A0-9661-A71C7F8D6245}" destId="{EAE17091-000D-401A-ACE2-793613C6719A}" srcOrd="2" destOrd="0" presId="urn:microsoft.com/office/officeart/2005/8/layout/vProcess5"/>
    <dgm:cxn modelId="{1196DF74-6589-489A-81B9-F55EC5CC5076}" type="presParOf" srcId="{03026CBC-81DB-49A0-9661-A71C7F8D6245}" destId="{A63AC0E8-8D7D-423D-9C35-F19E7F1E9B8D}" srcOrd="3" destOrd="0" presId="urn:microsoft.com/office/officeart/2005/8/layout/vProcess5"/>
    <dgm:cxn modelId="{F1BE9D78-5A61-492D-86CF-B352353DE09F}" type="presParOf" srcId="{03026CBC-81DB-49A0-9661-A71C7F8D6245}" destId="{88DF5604-60AB-48DF-9685-F87BA7ADA6FD}" srcOrd="4" destOrd="0" presId="urn:microsoft.com/office/officeart/2005/8/layout/vProcess5"/>
    <dgm:cxn modelId="{418DE3C0-06DC-4A68-9273-BE0FC58639DA}" type="presParOf" srcId="{03026CBC-81DB-49A0-9661-A71C7F8D6245}" destId="{36C4679C-0914-4235-94C0-0B2B8B048DF2}" srcOrd="5" destOrd="0" presId="urn:microsoft.com/office/officeart/2005/8/layout/vProcess5"/>
    <dgm:cxn modelId="{2C67E38C-93C9-4E20-A77D-43E8E2DE6A7D}" type="presParOf" srcId="{03026CBC-81DB-49A0-9661-A71C7F8D6245}" destId="{C915D16B-E3FC-4F95-B009-BE5DB52553F4}" srcOrd="6" destOrd="0" presId="urn:microsoft.com/office/officeart/2005/8/layout/vProcess5"/>
    <dgm:cxn modelId="{BFED38D5-9E30-45D1-87EB-CA06D067F914}" type="presParOf" srcId="{03026CBC-81DB-49A0-9661-A71C7F8D6245}" destId="{91900B26-EEE4-4A7C-A96C-EB5EB66A18E6}" srcOrd="7" destOrd="0" presId="urn:microsoft.com/office/officeart/2005/8/layout/vProcess5"/>
    <dgm:cxn modelId="{5204203A-D4A4-435F-8162-2003B144ACB7}" type="presParOf" srcId="{03026CBC-81DB-49A0-9661-A71C7F8D6245}" destId="{E746BDDE-BB2A-42BE-AAA2-417F941502CB}"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B3E5AF-9FC4-4BB6-8029-D1D6DC8FA2A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0D5446F8-2017-4418-9764-0FBEBDE362D1}">
      <dgm:prSet phldrT="[Text]"/>
      <dgm:spPr/>
      <dgm:t>
        <a:bodyPr/>
        <a:lstStyle/>
        <a:p>
          <a:r>
            <a:rPr lang="en-US" dirty="0"/>
            <a:t>Request a wiki page from the URL </a:t>
          </a:r>
        </a:p>
      </dgm:t>
    </dgm:pt>
    <dgm:pt modelId="{0912B79D-2D15-4E15-9D16-1FDBEBD2C438}" type="parTrans" cxnId="{356C47C2-8E94-4696-8280-4AA71ED14286}">
      <dgm:prSet/>
      <dgm:spPr/>
      <dgm:t>
        <a:bodyPr/>
        <a:lstStyle/>
        <a:p>
          <a:endParaRPr lang="en-US"/>
        </a:p>
      </dgm:t>
    </dgm:pt>
    <dgm:pt modelId="{2DC2AFB6-2A8B-4419-8A57-DF2989E34332}" type="sibTrans" cxnId="{356C47C2-8E94-4696-8280-4AA71ED14286}">
      <dgm:prSet/>
      <dgm:spPr/>
      <dgm:t>
        <a:bodyPr/>
        <a:lstStyle/>
        <a:p>
          <a:endParaRPr lang="en-US"/>
        </a:p>
      </dgm:t>
    </dgm:pt>
    <dgm:pt modelId="{368C311F-E3B8-4277-A466-C9E17E5B205B}">
      <dgm:prSet phldrT="[Text]"/>
      <dgm:spPr/>
      <dgm:t>
        <a:bodyPr/>
        <a:lstStyle/>
        <a:p>
          <a:r>
            <a:rPr lang="en-US" dirty="0"/>
            <a:t>Get HTML for the page</a:t>
          </a:r>
        </a:p>
      </dgm:t>
    </dgm:pt>
    <dgm:pt modelId="{E38EF6C0-AC44-40EE-9F13-D63313521572}" type="parTrans" cxnId="{E3DFC64C-74DE-4238-80FD-58CA9F1CA17F}">
      <dgm:prSet/>
      <dgm:spPr/>
      <dgm:t>
        <a:bodyPr/>
        <a:lstStyle/>
        <a:p>
          <a:endParaRPr lang="en-US"/>
        </a:p>
      </dgm:t>
    </dgm:pt>
    <dgm:pt modelId="{36CD8FCB-544D-4283-BDA9-C5925D741C8F}" type="sibTrans" cxnId="{E3DFC64C-74DE-4238-80FD-58CA9F1CA17F}">
      <dgm:prSet/>
      <dgm:spPr/>
      <dgm:t>
        <a:bodyPr/>
        <a:lstStyle/>
        <a:p>
          <a:endParaRPr lang="en-US"/>
        </a:p>
      </dgm:t>
    </dgm:pt>
    <dgm:pt modelId="{B6BFB50A-4A4A-4C56-864A-F608433477C5}">
      <dgm:prSet phldrT="[Text]"/>
      <dgm:spPr/>
      <dgm:t>
        <a:bodyPr/>
        <a:lstStyle/>
        <a:p>
          <a:r>
            <a:rPr lang="en-US" dirty="0"/>
            <a:t>Parse the html using Beautiful soup</a:t>
          </a:r>
        </a:p>
      </dgm:t>
    </dgm:pt>
    <dgm:pt modelId="{9B8DB40F-888A-4B30-B83B-CA712C9326B2}" type="parTrans" cxnId="{470F4E7C-75F3-4F3F-ACE7-D1C89DB9A157}">
      <dgm:prSet/>
      <dgm:spPr/>
      <dgm:t>
        <a:bodyPr/>
        <a:lstStyle/>
        <a:p>
          <a:endParaRPr lang="en-US"/>
        </a:p>
      </dgm:t>
    </dgm:pt>
    <dgm:pt modelId="{B25369F8-87DB-489F-8258-EDCF6D54FFB3}" type="sibTrans" cxnId="{470F4E7C-75F3-4F3F-ACE7-D1C89DB9A157}">
      <dgm:prSet/>
      <dgm:spPr/>
      <dgm:t>
        <a:bodyPr/>
        <a:lstStyle/>
        <a:p>
          <a:endParaRPr lang="en-US"/>
        </a:p>
      </dgm:t>
    </dgm:pt>
    <dgm:pt modelId="{A2F6C16A-BAF5-4A30-8621-E15ADCC149AF}">
      <dgm:prSet phldrT="[Text]"/>
      <dgm:spPr/>
      <dgm:t>
        <a:bodyPr/>
        <a:lstStyle/>
        <a:p>
          <a:r>
            <a:rPr lang="en-US" dirty="0"/>
            <a:t>Use the Beautiful soup library to collect the relevant data</a:t>
          </a:r>
        </a:p>
      </dgm:t>
    </dgm:pt>
    <dgm:pt modelId="{F2E576EC-CCD7-41A4-BCE0-00715DF15FB8}" type="parTrans" cxnId="{C2012471-D4DF-4D6D-9B70-82876804B15E}">
      <dgm:prSet/>
      <dgm:spPr/>
      <dgm:t>
        <a:bodyPr/>
        <a:lstStyle/>
        <a:p>
          <a:endParaRPr lang="en-US"/>
        </a:p>
      </dgm:t>
    </dgm:pt>
    <dgm:pt modelId="{1946749D-57BB-4F9F-82EA-DF4A8AEC3B3B}" type="sibTrans" cxnId="{C2012471-D4DF-4D6D-9B70-82876804B15E}">
      <dgm:prSet/>
      <dgm:spPr/>
      <dgm:t>
        <a:bodyPr/>
        <a:lstStyle/>
        <a:p>
          <a:endParaRPr lang="en-US"/>
        </a:p>
      </dgm:t>
    </dgm:pt>
    <dgm:pt modelId="{8451BBB3-1111-448A-A831-8CCA3E52E815}">
      <dgm:prSet phldrT="[Text]"/>
      <dgm:spPr/>
      <dgm:t>
        <a:bodyPr/>
        <a:lstStyle/>
        <a:p>
          <a:r>
            <a:rPr lang="en-US" dirty="0"/>
            <a:t>Store data in pandas Data Frame for data wrangling and analysis</a:t>
          </a:r>
        </a:p>
      </dgm:t>
    </dgm:pt>
    <dgm:pt modelId="{C011D0B9-91E0-42D8-86ED-E569EDD9CB96}" type="parTrans" cxnId="{95615CF2-185D-43A3-93C6-6FBE801D6164}">
      <dgm:prSet/>
      <dgm:spPr/>
      <dgm:t>
        <a:bodyPr/>
        <a:lstStyle/>
        <a:p>
          <a:endParaRPr lang="en-US"/>
        </a:p>
      </dgm:t>
    </dgm:pt>
    <dgm:pt modelId="{5E9A6576-E9EA-4B06-A34E-E90D9388CAE4}" type="sibTrans" cxnId="{95615CF2-185D-43A3-93C6-6FBE801D6164}">
      <dgm:prSet/>
      <dgm:spPr/>
      <dgm:t>
        <a:bodyPr/>
        <a:lstStyle/>
        <a:p>
          <a:endParaRPr lang="en-US"/>
        </a:p>
      </dgm:t>
    </dgm:pt>
    <dgm:pt modelId="{493AACC2-EA00-4714-BABD-6DAA8D17F681}" type="pres">
      <dgm:prSet presAssocID="{56B3E5AF-9FC4-4BB6-8029-D1D6DC8FA2A2}" presName="outerComposite" presStyleCnt="0">
        <dgm:presLayoutVars>
          <dgm:chMax val="5"/>
          <dgm:dir/>
          <dgm:resizeHandles val="exact"/>
        </dgm:presLayoutVars>
      </dgm:prSet>
      <dgm:spPr/>
    </dgm:pt>
    <dgm:pt modelId="{B4DDD3F0-A167-4F53-9D7F-1C3838BC74A9}" type="pres">
      <dgm:prSet presAssocID="{56B3E5AF-9FC4-4BB6-8029-D1D6DC8FA2A2}" presName="dummyMaxCanvas" presStyleCnt="0">
        <dgm:presLayoutVars/>
      </dgm:prSet>
      <dgm:spPr/>
    </dgm:pt>
    <dgm:pt modelId="{E00CD1D8-C959-4B00-9377-F69113218A57}" type="pres">
      <dgm:prSet presAssocID="{56B3E5AF-9FC4-4BB6-8029-D1D6DC8FA2A2}" presName="FiveNodes_1" presStyleLbl="node1" presStyleIdx="0" presStyleCnt="5">
        <dgm:presLayoutVars>
          <dgm:bulletEnabled val="1"/>
        </dgm:presLayoutVars>
      </dgm:prSet>
      <dgm:spPr/>
    </dgm:pt>
    <dgm:pt modelId="{1BBF6402-5D27-4276-8955-F6D5CF8B3640}" type="pres">
      <dgm:prSet presAssocID="{56B3E5AF-9FC4-4BB6-8029-D1D6DC8FA2A2}" presName="FiveNodes_2" presStyleLbl="node1" presStyleIdx="1" presStyleCnt="5">
        <dgm:presLayoutVars>
          <dgm:bulletEnabled val="1"/>
        </dgm:presLayoutVars>
      </dgm:prSet>
      <dgm:spPr/>
    </dgm:pt>
    <dgm:pt modelId="{E7422073-823C-4869-98F6-A193D985ABF2}" type="pres">
      <dgm:prSet presAssocID="{56B3E5AF-9FC4-4BB6-8029-D1D6DC8FA2A2}" presName="FiveNodes_3" presStyleLbl="node1" presStyleIdx="2" presStyleCnt="5">
        <dgm:presLayoutVars>
          <dgm:bulletEnabled val="1"/>
        </dgm:presLayoutVars>
      </dgm:prSet>
      <dgm:spPr/>
    </dgm:pt>
    <dgm:pt modelId="{4E530235-ABCC-45AD-BD50-EC81381B1735}" type="pres">
      <dgm:prSet presAssocID="{56B3E5AF-9FC4-4BB6-8029-D1D6DC8FA2A2}" presName="FiveNodes_4" presStyleLbl="node1" presStyleIdx="3" presStyleCnt="5">
        <dgm:presLayoutVars>
          <dgm:bulletEnabled val="1"/>
        </dgm:presLayoutVars>
      </dgm:prSet>
      <dgm:spPr/>
    </dgm:pt>
    <dgm:pt modelId="{4F80BBAA-B618-4B10-BC2B-7840CD2DFE13}" type="pres">
      <dgm:prSet presAssocID="{56B3E5AF-9FC4-4BB6-8029-D1D6DC8FA2A2}" presName="FiveNodes_5" presStyleLbl="node1" presStyleIdx="4" presStyleCnt="5">
        <dgm:presLayoutVars>
          <dgm:bulletEnabled val="1"/>
        </dgm:presLayoutVars>
      </dgm:prSet>
      <dgm:spPr/>
    </dgm:pt>
    <dgm:pt modelId="{C1FB792E-F9BD-484D-A2B8-7D37CB9D86BF}" type="pres">
      <dgm:prSet presAssocID="{56B3E5AF-9FC4-4BB6-8029-D1D6DC8FA2A2}" presName="FiveConn_1-2" presStyleLbl="fgAccFollowNode1" presStyleIdx="0" presStyleCnt="4">
        <dgm:presLayoutVars>
          <dgm:bulletEnabled val="1"/>
        </dgm:presLayoutVars>
      </dgm:prSet>
      <dgm:spPr/>
    </dgm:pt>
    <dgm:pt modelId="{92C69365-1A6A-4DA4-BC09-D38B54899F52}" type="pres">
      <dgm:prSet presAssocID="{56B3E5AF-9FC4-4BB6-8029-D1D6DC8FA2A2}" presName="FiveConn_2-3" presStyleLbl="fgAccFollowNode1" presStyleIdx="1" presStyleCnt="4">
        <dgm:presLayoutVars>
          <dgm:bulletEnabled val="1"/>
        </dgm:presLayoutVars>
      </dgm:prSet>
      <dgm:spPr/>
    </dgm:pt>
    <dgm:pt modelId="{8737E7AC-614B-45D0-A0F7-483D82540B32}" type="pres">
      <dgm:prSet presAssocID="{56B3E5AF-9FC4-4BB6-8029-D1D6DC8FA2A2}" presName="FiveConn_3-4" presStyleLbl="fgAccFollowNode1" presStyleIdx="2" presStyleCnt="4">
        <dgm:presLayoutVars>
          <dgm:bulletEnabled val="1"/>
        </dgm:presLayoutVars>
      </dgm:prSet>
      <dgm:spPr/>
    </dgm:pt>
    <dgm:pt modelId="{CFE2C9F6-0C6F-4884-883B-01980FBD6CD6}" type="pres">
      <dgm:prSet presAssocID="{56B3E5AF-9FC4-4BB6-8029-D1D6DC8FA2A2}" presName="FiveConn_4-5" presStyleLbl="fgAccFollowNode1" presStyleIdx="3" presStyleCnt="4">
        <dgm:presLayoutVars>
          <dgm:bulletEnabled val="1"/>
        </dgm:presLayoutVars>
      </dgm:prSet>
      <dgm:spPr/>
    </dgm:pt>
    <dgm:pt modelId="{205DB1B6-9911-4636-BBCC-80D573756FE0}" type="pres">
      <dgm:prSet presAssocID="{56B3E5AF-9FC4-4BB6-8029-D1D6DC8FA2A2}" presName="FiveNodes_1_text" presStyleLbl="node1" presStyleIdx="4" presStyleCnt="5">
        <dgm:presLayoutVars>
          <dgm:bulletEnabled val="1"/>
        </dgm:presLayoutVars>
      </dgm:prSet>
      <dgm:spPr/>
    </dgm:pt>
    <dgm:pt modelId="{05879A05-DD6F-4690-BB4C-5B5A58F24F99}" type="pres">
      <dgm:prSet presAssocID="{56B3E5AF-9FC4-4BB6-8029-D1D6DC8FA2A2}" presName="FiveNodes_2_text" presStyleLbl="node1" presStyleIdx="4" presStyleCnt="5">
        <dgm:presLayoutVars>
          <dgm:bulletEnabled val="1"/>
        </dgm:presLayoutVars>
      </dgm:prSet>
      <dgm:spPr/>
    </dgm:pt>
    <dgm:pt modelId="{DCEC7C8C-25D4-48BA-88B1-4915D49DB248}" type="pres">
      <dgm:prSet presAssocID="{56B3E5AF-9FC4-4BB6-8029-D1D6DC8FA2A2}" presName="FiveNodes_3_text" presStyleLbl="node1" presStyleIdx="4" presStyleCnt="5">
        <dgm:presLayoutVars>
          <dgm:bulletEnabled val="1"/>
        </dgm:presLayoutVars>
      </dgm:prSet>
      <dgm:spPr/>
    </dgm:pt>
    <dgm:pt modelId="{FD0ED238-99EC-4AE1-9B88-13D6468F6FF8}" type="pres">
      <dgm:prSet presAssocID="{56B3E5AF-9FC4-4BB6-8029-D1D6DC8FA2A2}" presName="FiveNodes_4_text" presStyleLbl="node1" presStyleIdx="4" presStyleCnt="5">
        <dgm:presLayoutVars>
          <dgm:bulletEnabled val="1"/>
        </dgm:presLayoutVars>
      </dgm:prSet>
      <dgm:spPr/>
    </dgm:pt>
    <dgm:pt modelId="{9B7DC6D5-0B0A-44E0-A351-607A135D5E5D}" type="pres">
      <dgm:prSet presAssocID="{56B3E5AF-9FC4-4BB6-8029-D1D6DC8FA2A2}" presName="FiveNodes_5_text" presStyleLbl="node1" presStyleIdx="4" presStyleCnt="5">
        <dgm:presLayoutVars>
          <dgm:bulletEnabled val="1"/>
        </dgm:presLayoutVars>
      </dgm:prSet>
      <dgm:spPr/>
    </dgm:pt>
  </dgm:ptLst>
  <dgm:cxnLst>
    <dgm:cxn modelId="{4CB63D00-9856-4D12-B7FE-1BD5B95BDD24}" type="presOf" srcId="{8451BBB3-1111-448A-A831-8CCA3E52E815}" destId="{9B7DC6D5-0B0A-44E0-A351-607A135D5E5D}" srcOrd="1" destOrd="0" presId="urn:microsoft.com/office/officeart/2005/8/layout/vProcess5"/>
    <dgm:cxn modelId="{A0849D17-9F50-41A7-BC68-6A4DCB193E42}" type="presOf" srcId="{2DC2AFB6-2A8B-4419-8A57-DF2989E34332}" destId="{C1FB792E-F9BD-484D-A2B8-7D37CB9D86BF}" srcOrd="0" destOrd="0" presId="urn:microsoft.com/office/officeart/2005/8/layout/vProcess5"/>
    <dgm:cxn modelId="{56F91119-4777-480B-B6B9-51C2628CC7EA}" type="presOf" srcId="{368C311F-E3B8-4277-A466-C9E17E5B205B}" destId="{1BBF6402-5D27-4276-8955-F6D5CF8B3640}" srcOrd="0" destOrd="0" presId="urn:microsoft.com/office/officeart/2005/8/layout/vProcess5"/>
    <dgm:cxn modelId="{8373601C-D173-4E02-A797-BB2A98752D5C}" type="presOf" srcId="{1946749D-57BB-4F9F-82EA-DF4A8AEC3B3B}" destId="{CFE2C9F6-0C6F-4884-883B-01980FBD6CD6}" srcOrd="0" destOrd="0" presId="urn:microsoft.com/office/officeart/2005/8/layout/vProcess5"/>
    <dgm:cxn modelId="{C0BBE920-9BDA-4250-A415-14BEE859FFB5}" type="presOf" srcId="{56B3E5AF-9FC4-4BB6-8029-D1D6DC8FA2A2}" destId="{493AACC2-EA00-4714-BABD-6DAA8D17F681}" srcOrd="0" destOrd="0" presId="urn:microsoft.com/office/officeart/2005/8/layout/vProcess5"/>
    <dgm:cxn modelId="{BF70F32D-DB75-4D92-8193-7874CE15E96C}" type="presOf" srcId="{8451BBB3-1111-448A-A831-8CCA3E52E815}" destId="{4F80BBAA-B618-4B10-BC2B-7840CD2DFE13}" srcOrd="0" destOrd="0" presId="urn:microsoft.com/office/officeart/2005/8/layout/vProcess5"/>
    <dgm:cxn modelId="{F444DE30-1774-4423-B9F5-9E86113D1065}" type="presOf" srcId="{A2F6C16A-BAF5-4A30-8621-E15ADCC149AF}" destId="{FD0ED238-99EC-4AE1-9B88-13D6468F6FF8}" srcOrd="1" destOrd="0" presId="urn:microsoft.com/office/officeart/2005/8/layout/vProcess5"/>
    <dgm:cxn modelId="{0D11C55E-A6F8-4B6C-9D6E-914BC3477C00}" type="presOf" srcId="{368C311F-E3B8-4277-A466-C9E17E5B205B}" destId="{05879A05-DD6F-4690-BB4C-5B5A58F24F99}" srcOrd="1" destOrd="0" presId="urn:microsoft.com/office/officeart/2005/8/layout/vProcess5"/>
    <dgm:cxn modelId="{37F6766A-FC1E-466D-B349-EEFA70936AC9}" type="presOf" srcId="{B6BFB50A-4A4A-4C56-864A-F608433477C5}" destId="{DCEC7C8C-25D4-48BA-88B1-4915D49DB248}" srcOrd="1" destOrd="0" presId="urn:microsoft.com/office/officeart/2005/8/layout/vProcess5"/>
    <dgm:cxn modelId="{E3DFC64C-74DE-4238-80FD-58CA9F1CA17F}" srcId="{56B3E5AF-9FC4-4BB6-8029-D1D6DC8FA2A2}" destId="{368C311F-E3B8-4277-A466-C9E17E5B205B}" srcOrd="1" destOrd="0" parTransId="{E38EF6C0-AC44-40EE-9F13-D63313521572}" sibTransId="{36CD8FCB-544D-4283-BDA9-C5925D741C8F}"/>
    <dgm:cxn modelId="{C2012471-D4DF-4D6D-9B70-82876804B15E}" srcId="{56B3E5AF-9FC4-4BB6-8029-D1D6DC8FA2A2}" destId="{A2F6C16A-BAF5-4A30-8621-E15ADCC149AF}" srcOrd="3" destOrd="0" parTransId="{F2E576EC-CCD7-41A4-BCE0-00715DF15FB8}" sibTransId="{1946749D-57BB-4F9F-82EA-DF4A8AEC3B3B}"/>
    <dgm:cxn modelId="{FCDB3A53-0FB7-4A57-9F5F-ED7233FE9783}" type="presOf" srcId="{A2F6C16A-BAF5-4A30-8621-E15ADCC149AF}" destId="{4E530235-ABCC-45AD-BD50-EC81381B1735}" srcOrd="0" destOrd="0" presId="urn:microsoft.com/office/officeart/2005/8/layout/vProcess5"/>
    <dgm:cxn modelId="{B53E6174-88DE-4F76-94C9-36D8CBE39C4E}" type="presOf" srcId="{0D5446F8-2017-4418-9764-0FBEBDE362D1}" destId="{E00CD1D8-C959-4B00-9377-F69113218A57}" srcOrd="0" destOrd="0" presId="urn:microsoft.com/office/officeart/2005/8/layout/vProcess5"/>
    <dgm:cxn modelId="{BEE9D577-08D0-4608-AF5E-56404E3792CB}" type="presOf" srcId="{0D5446F8-2017-4418-9764-0FBEBDE362D1}" destId="{205DB1B6-9911-4636-BBCC-80D573756FE0}" srcOrd="1" destOrd="0" presId="urn:microsoft.com/office/officeart/2005/8/layout/vProcess5"/>
    <dgm:cxn modelId="{470F4E7C-75F3-4F3F-ACE7-D1C89DB9A157}" srcId="{56B3E5AF-9FC4-4BB6-8029-D1D6DC8FA2A2}" destId="{B6BFB50A-4A4A-4C56-864A-F608433477C5}" srcOrd="2" destOrd="0" parTransId="{9B8DB40F-888A-4B30-B83B-CA712C9326B2}" sibTransId="{B25369F8-87DB-489F-8258-EDCF6D54FFB3}"/>
    <dgm:cxn modelId="{54D61995-8214-4AEC-935F-4D3E8BC62331}" type="presOf" srcId="{B25369F8-87DB-489F-8258-EDCF6D54FFB3}" destId="{8737E7AC-614B-45D0-A0F7-483D82540B32}" srcOrd="0" destOrd="0" presId="urn:microsoft.com/office/officeart/2005/8/layout/vProcess5"/>
    <dgm:cxn modelId="{EB3595B3-805F-40DC-AC69-A0F3F5F8E53B}" type="presOf" srcId="{B6BFB50A-4A4A-4C56-864A-F608433477C5}" destId="{E7422073-823C-4869-98F6-A193D985ABF2}" srcOrd="0" destOrd="0" presId="urn:microsoft.com/office/officeart/2005/8/layout/vProcess5"/>
    <dgm:cxn modelId="{356C47C2-8E94-4696-8280-4AA71ED14286}" srcId="{56B3E5AF-9FC4-4BB6-8029-D1D6DC8FA2A2}" destId="{0D5446F8-2017-4418-9764-0FBEBDE362D1}" srcOrd="0" destOrd="0" parTransId="{0912B79D-2D15-4E15-9D16-1FDBEBD2C438}" sibTransId="{2DC2AFB6-2A8B-4419-8A57-DF2989E34332}"/>
    <dgm:cxn modelId="{5EED01E8-0AC9-4594-9897-442D62E95073}" type="presOf" srcId="{36CD8FCB-544D-4283-BDA9-C5925D741C8F}" destId="{92C69365-1A6A-4DA4-BC09-D38B54899F52}" srcOrd="0" destOrd="0" presId="urn:microsoft.com/office/officeart/2005/8/layout/vProcess5"/>
    <dgm:cxn modelId="{95615CF2-185D-43A3-93C6-6FBE801D6164}" srcId="{56B3E5AF-9FC4-4BB6-8029-D1D6DC8FA2A2}" destId="{8451BBB3-1111-448A-A831-8CCA3E52E815}" srcOrd="4" destOrd="0" parTransId="{C011D0B9-91E0-42D8-86ED-E569EDD9CB96}" sibTransId="{5E9A6576-E9EA-4B06-A34E-E90D9388CAE4}"/>
    <dgm:cxn modelId="{5708D988-8252-4BDB-B96D-342E5D30696D}" type="presParOf" srcId="{493AACC2-EA00-4714-BABD-6DAA8D17F681}" destId="{B4DDD3F0-A167-4F53-9D7F-1C3838BC74A9}" srcOrd="0" destOrd="0" presId="urn:microsoft.com/office/officeart/2005/8/layout/vProcess5"/>
    <dgm:cxn modelId="{A369B978-6475-4A8B-BB06-D04749E13077}" type="presParOf" srcId="{493AACC2-EA00-4714-BABD-6DAA8D17F681}" destId="{E00CD1D8-C959-4B00-9377-F69113218A57}" srcOrd="1" destOrd="0" presId="urn:microsoft.com/office/officeart/2005/8/layout/vProcess5"/>
    <dgm:cxn modelId="{AD6F66D5-9561-4C37-92D5-32EDBCCF3A0C}" type="presParOf" srcId="{493AACC2-EA00-4714-BABD-6DAA8D17F681}" destId="{1BBF6402-5D27-4276-8955-F6D5CF8B3640}" srcOrd="2" destOrd="0" presId="urn:microsoft.com/office/officeart/2005/8/layout/vProcess5"/>
    <dgm:cxn modelId="{B7A4CEA3-9070-487C-9CA3-A195E42D3638}" type="presParOf" srcId="{493AACC2-EA00-4714-BABD-6DAA8D17F681}" destId="{E7422073-823C-4869-98F6-A193D985ABF2}" srcOrd="3" destOrd="0" presId="urn:microsoft.com/office/officeart/2005/8/layout/vProcess5"/>
    <dgm:cxn modelId="{7662A435-6530-4C53-8C99-90D87FEE1D95}" type="presParOf" srcId="{493AACC2-EA00-4714-BABD-6DAA8D17F681}" destId="{4E530235-ABCC-45AD-BD50-EC81381B1735}" srcOrd="4" destOrd="0" presId="urn:microsoft.com/office/officeart/2005/8/layout/vProcess5"/>
    <dgm:cxn modelId="{766F1EE4-D2BC-4D76-8128-C6C5E34647FB}" type="presParOf" srcId="{493AACC2-EA00-4714-BABD-6DAA8D17F681}" destId="{4F80BBAA-B618-4B10-BC2B-7840CD2DFE13}" srcOrd="5" destOrd="0" presId="urn:microsoft.com/office/officeart/2005/8/layout/vProcess5"/>
    <dgm:cxn modelId="{B6F0E345-1F3A-4441-992E-A95239A8557A}" type="presParOf" srcId="{493AACC2-EA00-4714-BABD-6DAA8D17F681}" destId="{C1FB792E-F9BD-484D-A2B8-7D37CB9D86BF}" srcOrd="6" destOrd="0" presId="urn:microsoft.com/office/officeart/2005/8/layout/vProcess5"/>
    <dgm:cxn modelId="{F2EB5FB6-B980-4933-97D6-F9617855D005}" type="presParOf" srcId="{493AACC2-EA00-4714-BABD-6DAA8D17F681}" destId="{92C69365-1A6A-4DA4-BC09-D38B54899F52}" srcOrd="7" destOrd="0" presId="urn:microsoft.com/office/officeart/2005/8/layout/vProcess5"/>
    <dgm:cxn modelId="{8C193416-ED96-40F6-86D8-4E0590BF0C17}" type="presParOf" srcId="{493AACC2-EA00-4714-BABD-6DAA8D17F681}" destId="{8737E7AC-614B-45D0-A0F7-483D82540B32}" srcOrd="8" destOrd="0" presId="urn:microsoft.com/office/officeart/2005/8/layout/vProcess5"/>
    <dgm:cxn modelId="{517549ED-E701-4807-BB27-4DA148211AA8}" type="presParOf" srcId="{493AACC2-EA00-4714-BABD-6DAA8D17F681}" destId="{CFE2C9F6-0C6F-4884-883B-01980FBD6CD6}" srcOrd="9" destOrd="0" presId="urn:microsoft.com/office/officeart/2005/8/layout/vProcess5"/>
    <dgm:cxn modelId="{577E3605-7252-4960-97C3-5FED49ABCB39}" type="presParOf" srcId="{493AACC2-EA00-4714-BABD-6DAA8D17F681}" destId="{205DB1B6-9911-4636-BBCC-80D573756FE0}" srcOrd="10" destOrd="0" presId="urn:microsoft.com/office/officeart/2005/8/layout/vProcess5"/>
    <dgm:cxn modelId="{CAA3AC70-F3C1-4924-91D1-66ADC156037E}" type="presParOf" srcId="{493AACC2-EA00-4714-BABD-6DAA8D17F681}" destId="{05879A05-DD6F-4690-BB4C-5B5A58F24F99}" srcOrd="11" destOrd="0" presId="urn:microsoft.com/office/officeart/2005/8/layout/vProcess5"/>
    <dgm:cxn modelId="{3BBBB085-2B58-4A89-B1AA-5A96AFAE9370}" type="presParOf" srcId="{493AACC2-EA00-4714-BABD-6DAA8D17F681}" destId="{DCEC7C8C-25D4-48BA-88B1-4915D49DB248}" srcOrd="12" destOrd="0" presId="urn:microsoft.com/office/officeart/2005/8/layout/vProcess5"/>
    <dgm:cxn modelId="{11BD6EBA-21D0-4220-BA4E-71684908A35B}" type="presParOf" srcId="{493AACC2-EA00-4714-BABD-6DAA8D17F681}" destId="{FD0ED238-99EC-4AE1-9B88-13D6468F6FF8}" srcOrd="13" destOrd="0" presId="urn:microsoft.com/office/officeart/2005/8/layout/vProcess5"/>
    <dgm:cxn modelId="{3821F31D-69E2-47D0-B567-596D20868EB6}" type="presParOf" srcId="{493AACC2-EA00-4714-BABD-6DAA8D17F681}" destId="{9B7DC6D5-0B0A-44E0-A351-607A135D5E5D}"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042D74-10AB-4E68-AB54-5D79ADA1643B}" type="doc">
      <dgm:prSet loTypeId="urn:microsoft.com/office/officeart/2005/8/layout/hChevron3" loCatId="process" qsTypeId="urn:microsoft.com/office/officeart/2005/8/quickstyle/simple1" qsCatId="simple" csTypeId="urn:microsoft.com/office/officeart/2005/8/colors/accent1_2" csCatId="accent1" phldr="1"/>
      <dgm:spPr/>
    </dgm:pt>
    <dgm:pt modelId="{A5D9C4A4-CD99-48D3-9240-1EE254AA53F7}">
      <dgm:prSet phldrT="[Text]"/>
      <dgm:spPr/>
      <dgm:t>
        <a:bodyPr/>
        <a:lstStyle/>
        <a:p>
          <a:r>
            <a:rPr lang="en-US" dirty="0"/>
            <a:t>Overview of Attributes</a:t>
          </a:r>
        </a:p>
      </dgm:t>
    </dgm:pt>
    <dgm:pt modelId="{F4B4B66A-CDEE-41BD-BF5A-88E8E41ABB03}" type="parTrans" cxnId="{B8474036-0FE8-4378-93F2-E1156E3A65F9}">
      <dgm:prSet/>
      <dgm:spPr/>
      <dgm:t>
        <a:bodyPr/>
        <a:lstStyle/>
        <a:p>
          <a:endParaRPr lang="en-US"/>
        </a:p>
      </dgm:t>
    </dgm:pt>
    <dgm:pt modelId="{0A04A16E-25BB-4D4C-A477-D5868831D555}" type="sibTrans" cxnId="{B8474036-0FE8-4378-93F2-E1156E3A65F9}">
      <dgm:prSet/>
      <dgm:spPr/>
      <dgm:t>
        <a:bodyPr/>
        <a:lstStyle/>
        <a:p>
          <a:endParaRPr lang="en-US"/>
        </a:p>
      </dgm:t>
    </dgm:pt>
    <dgm:pt modelId="{8BEADCA1-D015-4E01-84CA-FA79CAF2BC3C}">
      <dgm:prSet phldrT="[Text]"/>
      <dgm:spPr/>
      <dgm:t>
        <a:bodyPr/>
        <a:lstStyle/>
        <a:p>
          <a:r>
            <a:rPr lang="en-US" dirty="0"/>
            <a:t>Assess for missing values</a:t>
          </a:r>
        </a:p>
      </dgm:t>
    </dgm:pt>
    <dgm:pt modelId="{03FA5328-B221-417C-A34B-5184BAE1D0D2}" type="parTrans" cxnId="{BA34BF0E-0365-4606-B16B-B3919AF1AA8B}">
      <dgm:prSet/>
      <dgm:spPr/>
      <dgm:t>
        <a:bodyPr/>
        <a:lstStyle/>
        <a:p>
          <a:endParaRPr lang="en-US"/>
        </a:p>
      </dgm:t>
    </dgm:pt>
    <dgm:pt modelId="{850CA67B-0AD9-4FC9-A506-CA6ED22FA799}" type="sibTrans" cxnId="{BA34BF0E-0365-4606-B16B-B3919AF1AA8B}">
      <dgm:prSet/>
      <dgm:spPr/>
      <dgm:t>
        <a:bodyPr/>
        <a:lstStyle/>
        <a:p>
          <a:endParaRPr lang="en-US"/>
        </a:p>
      </dgm:t>
    </dgm:pt>
    <dgm:pt modelId="{AC768419-DBF8-4BAA-B703-38EE13BBFD22}">
      <dgm:prSet phldrT="[Text]"/>
      <dgm:spPr/>
      <dgm:t>
        <a:bodyPr/>
        <a:lstStyle/>
        <a:p>
          <a:r>
            <a:rPr lang="en-US" dirty="0"/>
            <a:t>Identify Target column</a:t>
          </a:r>
        </a:p>
      </dgm:t>
    </dgm:pt>
    <dgm:pt modelId="{3B6773F8-3567-4BEE-B046-6B3DBEFF888F}" type="parTrans" cxnId="{EB40ED82-5697-40EB-8DD6-751CBC08C2AC}">
      <dgm:prSet/>
      <dgm:spPr/>
      <dgm:t>
        <a:bodyPr/>
        <a:lstStyle/>
        <a:p>
          <a:endParaRPr lang="en-US"/>
        </a:p>
      </dgm:t>
    </dgm:pt>
    <dgm:pt modelId="{88D45F76-157E-4B06-9D48-9ADE02CFA438}" type="sibTrans" cxnId="{EB40ED82-5697-40EB-8DD6-751CBC08C2AC}">
      <dgm:prSet/>
      <dgm:spPr/>
      <dgm:t>
        <a:bodyPr/>
        <a:lstStyle/>
        <a:p>
          <a:endParaRPr lang="en-US"/>
        </a:p>
      </dgm:t>
    </dgm:pt>
    <dgm:pt modelId="{00B9CFA6-9799-4912-BB4D-020681CA480A}">
      <dgm:prSet phldrT="[Text]"/>
      <dgm:spPr/>
      <dgm:t>
        <a:bodyPr/>
        <a:lstStyle/>
        <a:p>
          <a:r>
            <a:rPr lang="en-US" dirty="0"/>
            <a:t>Convert target column into numerical values</a:t>
          </a:r>
        </a:p>
      </dgm:t>
    </dgm:pt>
    <dgm:pt modelId="{2468EDD6-344D-493E-851F-749FA0E17894}" type="parTrans" cxnId="{DBD57948-2F4F-4AEA-AD1E-D334CCCFACC1}">
      <dgm:prSet/>
      <dgm:spPr/>
      <dgm:t>
        <a:bodyPr/>
        <a:lstStyle/>
        <a:p>
          <a:endParaRPr lang="en-US"/>
        </a:p>
      </dgm:t>
    </dgm:pt>
    <dgm:pt modelId="{3FA1F6E2-8024-48FF-A95D-F875C3692021}" type="sibTrans" cxnId="{DBD57948-2F4F-4AEA-AD1E-D334CCCFACC1}">
      <dgm:prSet/>
      <dgm:spPr/>
      <dgm:t>
        <a:bodyPr/>
        <a:lstStyle/>
        <a:p>
          <a:endParaRPr lang="en-US"/>
        </a:p>
      </dgm:t>
    </dgm:pt>
    <dgm:pt modelId="{AC1F3127-2EE6-4B20-9F37-432E12BF14F5}" type="pres">
      <dgm:prSet presAssocID="{A0042D74-10AB-4E68-AB54-5D79ADA1643B}" presName="Name0" presStyleCnt="0">
        <dgm:presLayoutVars>
          <dgm:dir/>
          <dgm:resizeHandles val="exact"/>
        </dgm:presLayoutVars>
      </dgm:prSet>
      <dgm:spPr/>
    </dgm:pt>
    <dgm:pt modelId="{0BE8CD62-A412-48CD-95AD-8748FD083BD2}" type="pres">
      <dgm:prSet presAssocID="{A5D9C4A4-CD99-48D3-9240-1EE254AA53F7}" presName="parTxOnly" presStyleLbl="node1" presStyleIdx="0" presStyleCnt="4">
        <dgm:presLayoutVars>
          <dgm:bulletEnabled val="1"/>
        </dgm:presLayoutVars>
      </dgm:prSet>
      <dgm:spPr/>
    </dgm:pt>
    <dgm:pt modelId="{117947FA-C2F7-45A1-ACDB-0E1CE5E6BC9A}" type="pres">
      <dgm:prSet presAssocID="{0A04A16E-25BB-4D4C-A477-D5868831D555}" presName="parSpace" presStyleCnt="0"/>
      <dgm:spPr/>
    </dgm:pt>
    <dgm:pt modelId="{6AA23C7D-5252-4AE8-A9B0-EEFE92418991}" type="pres">
      <dgm:prSet presAssocID="{8BEADCA1-D015-4E01-84CA-FA79CAF2BC3C}" presName="parTxOnly" presStyleLbl="node1" presStyleIdx="1" presStyleCnt="4">
        <dgm:presLayoutVars>
          <dgm:bulletEnabled val="1"/>
        </dgm:presLayoutVars>
      </dgm:prSet>
      <dgm:spPr/>
    </dgm:pt>
    <dgm:pt modelId="{4EDCB761-CEF1-4F8E-A63C-44C7DF300E37}" type="pres">
      <dgm:prSet presAssocID="{850CA67B-0AD9-4FC9-A506-CA6ED22FA799}" presName="parSpace" presStyleCnt="0"/>
      <dgm:spPr/>
    </dgm:pt>
    <dgm:pt modelId="{D1622601-C8D3-49F1-8F0A-D8088BF15CC5}" type="pres">
      <dgm:prSet presAssocID="{AC768419-DBF8-4BAA-B703-38EE13BBFD22}" presName="parTxOnly" presStyleLbl="node1" presStyleIdx="2" presStyleCnt="4">
        <dgm:presLayoutVars>
          <dgm:bulletEnabled val="1"/>
        </dgm:presLayoutVars>
      </dgm:prSet>
      <dgm:spPr/>
    </dgm:pt>
    <dgm:pt modelId="{598AF7BB-9F00-4B9D-B7D5-ABBBDD61BB9A}" type="pres">
      <dgm:prSet presAssocID="{88D45F76-157E-4B06-9D48-9ADE02CFA438}" presName="parSpace" presStyleCnt="0"/>
      <dgm:spPr/>
    </dgm:pt>
    <dgm:pt modelId="{5AA9CFA6-D78D-484D-971E-A1BC5875F1C4}" type="pres">
      <dgm:prSet presAssocID="{00B9CFA6-9799-4912-BB4D-020681CA480A}" presName="parTxOnly" presStyleLbl="node1" presStyleIdx="3" presStyleCnt="4">
        <dgm:presLayoutVars>
          <dgm:bulletEnabled val="1"/>
        </dgm:presLayoutVars>
      </dgm:prSet>
      <dgm:spPr/>
    </dgm:pt>
  </dgm:ptLst>
  <dgm:cxnLst>
    <dgm:cxn modelId="{BA34BF0E-0365-4606-B16B-B3919AF1AA8B}" srcId="{A0042D74-10AB-4E68-AB54-5D79ADA1643B}" destId="{8BEADCA1-D015-4E01-84CA-FA79CAF2BC3C}" srcOrd="1" destOrd="0" parTransId="{03FA5328-B221-417C-A34B-5184BAE1D0D2}" sibTransId="{850CA67B-0AD9-4FC9-A506-CA6ED22FA799}"/>
    <dgm:cxn modelId="{B8474036-0FE8-4378-93F2-E1156E3A65F9}" srcId="{A0042D74-10AB-4E68-AB54-5D79ADA1643B}" destId="{A5D9C4A4-CD99-48D3-9240-1EE254AA53F7}" srcOrd="0" destOrd="0" parTransId="{F4B4B66A-CDEE-41BD-BF5A-88E8E41ABB03}" sibTransId="{0A04A16E-25BB-4D4C-A477-D5868831D555}"/>
    <dgm:cxn modelId="{5D266648-8510-49EA-A1AC-975CF68762C7}" type="presOf" srcId="{A0042D74-10AB-4E68-AB54-5D79ADA1643B}" destId="{AC1F3127-2EE6-4B20-9F37-432E12BF14F5}" srcOrd="0" destOrd="0" presId="urn:microsoft.com/office/officeart/2005/8/layout/hChevron3"/>
    <dgm:cxn modelId="{DBD57948-2F4F-4AEA-AD1E-D334CCCFACC1}" srcId="{A0042D74-10AB-4E68-AB54-5D79ADA1643B}" destId="{00B9CFA6-9799-4912-BB4D-020681CA480A}" srcOrd="3" destOrd="0" parTransId="{2468EDD6-344D-493E-851F-749FA0E17894}" sibTransId="{3FA1F6E2-8024-48FF-A95D-F875C3692021}"/>
    <dgm:cxn modelId="{EB40ED82-5697-40EB-8DD6-751CBC08C2AC}" srcId="{A0042D74-10AB-4E68-AB54-5D79ADA1643B}" destId="{AC768419-DBF8-4BAA-B703-38EE13BBFD22}" srcOrd="2" destOrd="0" parTransId="{3B6773F8-3567-4BEE-B046-6B3DBEFF888F}" sibTransId="{88D45F76-157E-4B06-9D48-9ADE02CFA438}"/>
    <dgm:cxn modelId="{07FC6589-270E-4DF7-ABB1-1A044C54A31F}" type="presOf" srcId="{8BEADCA1-D015-4E01-84CA-FA79CAF2BC3C}" destId="{6AA23C7D-5252-4AE8-A9B0-EEFE92418991}" srcOrd="0" destOrd="0" presId="urn:microsoft.com/office/officeart/2005/8/layout/hChevron3"/>
    <dgm:cxn modelId="{5FFFA7A1-0B1A-4344-B73E-5DF4C0D72449}" type="presOf" srcId="{AC768419-DBF8-4BAA-B703-38EE13BBFD22}" destId="{D1622601-C8D3-49F1-8F0A-D8088BF15CC5}" srcOrd="0" destOrd="0" presId="urn:microsoft.com/office/officeart/2005/8/layout/hChevron3"/>
    <dgm:cxn modelId="{9D1413CA-F231-454D-ACC9-7FCD01058659}" type="presOf" srcId="{A5D9C4A4-CD99-48D3-9240-1EE254AA53F7}" destId="{0BE8CD62-A412-48CD-95AD-8748FD083BD2}" srcOrd="0" destOrd="0" presId="urn:microsoft.com/office/officeart/2005/8/layout/hChevron3"/>
    <dgm:cxn modelId="{6EAAF7DE-96A0-4F36-8EDB-AB5CF31EC756}" type="presOf" srcId="{00B9CFA6-9799-4912-BB4D-020681CA480A}" destId="{5AA9CFA6-D78D-484D-971E-A1BC5875F1C4}" srcOrd="0" destOrd="0" presId="urn:microsoft.com/office/officeart/2005/8/layout/hChevron3"/>
    <dgm:cxn modelId="{2C005A15-26EA-4111-859A-86A562AFE3CD}" type="presParOf" srcId="{AC1F3127-2EE6-4B20-9F37-432E12BF14F5}" destId="{0BE8CD62-A412-48CD-95AD-8748FD083BD2}" srcOrd="0" destOrd="0" presId="urn:microsoft.com/office/officeart/2005/8/layout/hChevron3"/>
    <dgm:cxn modelId="{3F18A110-1639-45D0-A6BC-567009505158}" type="presParOf" srcId="{AC1F3127-2EE6-4B20-9F37-432E12BF14F5}" destId="{117947FA-C2F7-45A1-ACDB-0E1CE5E6BC9A}" srcOrd="1" destOrd="0" presId="urn:microsoft.com/office/officeart/2005/8/layout/hChevron3"/>
    <dgm:cxn modelId="{5B5FE6E1-A36B-4C97-A26E-4C27AB6EBB49}" type="presParOf" srcId="{AC1F3127-2EE6-4B20-9F37-432E12BF14F5}" destId="{6AA23C7D-5252-4AE8-A9B0-EEFE92418991}" srcOrd="2" destOrd="0" presId="urn:microsoft.com/office/officeart/2005/8/layout/hChevron3"/>
    <dgm:cxn modelId="{F6C3A957-291B-4561-AAFD-0CD609018E16}" type="presParOf" srcId="{AC1F3127-2EE6-4B20-9F37-432E12BF14F5}" destId="{4EDCB761-CEF1-4F8E-A63C-44C7DF300E37}" srcOrd="3" destOrd="0" presId="urn:microsoft.com/office/officeart/2005/8/layout/hChevron3"/>
    <dgm:cxn modelId="{6B98C53F-7EFC-44F8-966B-E5F754511836}" type="presParOf" srcId="{AC1F3127-2EE6-4B20-9F37-432E12BF14F5}" destId="{D1622601-C8D3-49F1-8F0A-D8088BF15CC5}" srcOrd="4" destOrd="0" presId="urn:microsoft.com/office/officeart/2005/8/layout/hChevron3"/>
    <dgm:cxn modelId="{E6D33A57-3D60-46C0-B319-0A38D8359D21}" type="presParOf" srcId="{AC1F3127-2EE6-4B20-9F37-432E12BF14F5}" destId="{598AF7BB-9F00-4B9D-B7D5-ABBBDD61BB9A}" srcOrd="5" destOrd="0" presId="urn:microsoft.com/office/officeart/2005/8/layout/hChevron3"/>
    <dgm:cxn modelId="{39F019F2-6032-4703-94C3-D6A9E670F617}" type="presParOf" srcId="{AC1F3127-2EE6-4B20-9F37-432E12BF14F5}" destId="{5AA9CFA6-D78D-484D-971E-A1BC5875F1C4}"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EBD3CCF-6BEE-4838-A479-1F2F1737E5B8}" type="doc">
      <dgm:prSet loTypeId="urn:microsoft.com/office/officeart/2005/8/layout/chevron1" loCatId="process" qsTypeId="urn:microsoft.com/office/officeart/2005/8/quickstyle/simple1" qsCatId="simple" csTypeId="urn:microsoft.com/office/officeart/2005/8/colors/accent1_2" csCatId="accent1" phldr="1"/>
      <dgm:spPr/>
    </dgm:pt>
    <dgm:pt modelId="{007CDE5F-586F-4A37-86D4-5C3D6DEFACD0}">
      <dgm:prSet phldrT="[Text]"/>
      <dgm:spPr/>
      <dgm:t>
        <a:bodyPr/>
        <a:lstStyle/>
        <a:p>
          <a:r>
            <a:rPr lang="en-US" dirty="0"/>
            <a:t>Data Standardization</a:t>
          </a:r>
        </a:p>
      </dgm:t>
    </dgm:pt>
    <dgm:pt modelId="{F90DBCBA-F774-4F11-832B-F46BE3A54CD2}" type="parTrans" cxnId="{44835767-3EE3-4DE6-8054-BAF0FD9AD553}">
      <dgm:prSet/>
      <dgm:spPr/>
      <dgm:t>
        <a:bodyPr/>
        <a:lstStyle/>
        <a:p>
          <a:endParaRPr lang="en-US"/>
        </a:p>
      </dgm:t>
    </dgm:pt>
    <dgm:pt modelId="{D30912C1-4043-4F27-931A-225223C3D16C}" type="sibTrans" cxnId="{44835767-3EE3-4DE6-8054-BAF0FD9AD553}">
      <dgm:prSet/>
      <dgm:spPr/>
      <dgm:t>
        <a:bodyPr/>
        <a:lstStyle/>
        <a:p>
          <a:endParaRPr lang="en-US"/>
        </a:p>
      </dgm:t>
    </dgm:pt>
    <dgm:pt modelId="{838D7B34-BE50-42CF-8A25-9288D5B5F15E}">
      <dgm:prSet phldrT="[Text]"/>
      <dgm:spPr/>
      <dgm:t>
        <a:bodyPr/>
        <a:lstStyle/>
        <a:p>
          <a:r>
            <a:rPr lang="en-US" dirty="0"/>
            <a:t>Split data into train and test datasets</a:t>
          </a:r>
        </a:p>
      </dgm:t>
    </dgm:pt>
    <dgm:pt modelId="{B10E6321-C4F6-4B88-A29C-EBEF4B80391D}" type="parTrans" cxnId="{F0EFBD91-B194-4504-8A84-9581A136DF73}">
      <dgm:prSet/>
      <dgm:spPr/>
      <dgm:t>
        <a:bodyPr/>
        <a:lstStyle/>
        <a:p>
          <a:endParaRPr lang="en-US"/>
        </a:p>
      </dgm:t>
    </dgm:pt>
    <dgm:pt modelId="{2CB81B8D-0FB9-4366-BBD9-BA50FB4F596C}" type="sibTrans" cxnId="{F0EFBD91-B194-4504-8A84-9581A136DF73}">
      <dgm:prSet/>
      <dgm:spPr/>
      <dgm:t>
        <a:bodyPr/>
        <a:lstStyle/>
        <a:p>
          <a:endParaRPr lang="en-US"/>
        </a:p>
      </dgm:t>
    </dgm:pt>
    <dgm:pt modelId="{C07E5868-F32F-49F9-BAAB-37BB79CC3340}">
      <dgm:prSet phldrT="[Text]"/>
      <dgm:spPr/>
      <dgm:t>
        <a:bodyPr/>
        <a:lstStyle/>
        <a:p>
          <a:r>
            <a:rPr lang="en-US" dirty="0"/>
            <a:t>Grid search with training data to find optimum model parameters</a:t>
          </a:r>
        </a:p>
      </dgm:t>
    </dgm:pt>
    <dgm:pt modelId="{AD29F718-AF27-428F-BB5E-D9055AF005FA}" type="parTrans" cxnId="{81FCDDDE-6A84-484F-B3FA-1ED8A2659A93}">
      <dgm:prSet/>
      <dgm:spPr/>
      <dgm:t>
        <a:bodyPr/>
        <a:lstStyle/>
        <a:p>
          <a:endParaRPr lang="en-US"/>
        </a:p>
      </dgm:t>
    </dgm:pt>
    <dgm:pt modelId="{3D87B431-81BF-4C91-840B-F8817E865C24}" type="sibTrans" cxnId="{81FCDDDE-6A84-484F-B3FA-1ED8A2659A93}">
      <dgm:prSet/>
      <dgm:spPr/>
      <dgm:t>
        <a:bodyPr/>
        <a:lstStyle/>
        <a:p>
          <a:endParaRPr lang="en-US"/>
        </a:p>
      </dgm:t>
    </dgm:pt>
    <dgm:pt modelId="{55EB8822-6BD4-4075-8A41-1782701C844B}">
      <dgm:prSet phldrT="[Text]"/>
      <dgm:spPr/>
      <dgm:t>
        <a:bodyPr/>
        <a:lstStyle/>
        <a:p>
          <a:r>
            <a:rPr lang="en-US" dirty="0"/>
            <a:t>Evaluate model using test data</a:t>
          </a:r>
        </a:p>
      </dgm:t>
    </dgm:pt>
    <dgm:pt modelId="{03068F22-1B9D-4B2B-A706-D80818908CF9}" type="parTrans" cxnId="{C861746F-9830-47D7-8233-AFD3B6E6AD96}">
      <dgm:prSet/>
      <dgm:spPr/>
      <dgm:t>
        <a:bodyPr/>
        <a:lstStyle/>
        <a:p>
          <a:endParaRPr lang="en-US"/>
        </a:p>
      </dgm:t>
    </dgm:pt>
    <dgm:pt modelId="{03866004-0CE6-48F3-9C87-A0D899E39ABD}" type="sibTrans" cxnId="{C861746F-9830-47D7-8233-AFD3B6E6AD96}">
      <dgm:prSet/>
      <dgm:spPr/>
      <dgm:t>
        <a:bodyPr/>
        <a:lstStyle/>
        <a:p>
          <a:endParaRPr lang="en-US"/>
        </a:p>
      </dgm:t>
    </dgm:pt>
    <dgm:pt modelId="{00B37989-7A82-49B8-86DC-A9BE7D17F88C}" type="pres">
      <dgm:prSet presAssocID="{CEBD3CCF-6BEE-4838-A479-1F2F1737E5B8}" presName="Name0" presStyleCnt="0">
        <dgm:presLayoutVars>
          <dgm:dir/>
          <dgm:animLvl val="lvl"/>
          <dgm:resizeHandles val="exact"/>
        </dgm:presLayoutVars>
      </dgm:prSet>
      <dgm:spPr/>
    </dgm:pt>
    <dgm:pt modelId="{4AB20E48-257A-47EA-BDDA-CB67AE64D998}" type="pres">
      <dgm:prSet presAssocID="{007CDE5F-586F-4A37-86D4-5C3D6DEFACD0}" presName="parTxOnly" presStyleLbl="node1" presStyleIdx="0" presStyleCnt="4">
        <dgm:presLayoutVars>
          <dgm:chMax val="0"/>
          <dgm:chPref val="0"/>
          <dgm:bulletEnabled val="1"/>
        </dgm:presLayoutVars>
      </dgm:prSet>
      <dgm:spPr/>
    </dgm:pt>
    <dgm:pt modelId="{30A1E213-0F6F-43C8-97EB-16BE7B13D27D}" type="pres">
      <dgm:prSet presAssocID="{D30912C1-4043-4F27-931A-225223C3D16C}" presName="parTxOnlySpace" presStyleCnt="0"/>
      <dgm:spPr/>
    </dgm:pt>
    <dgm:pt modelId="{E0C0D285-D1DE-448D-847F-B0A4D90AC325}" type="pres">
      <dgm:prSet presAssocID="{838D7B34-BE50-42CF-8A25-9288D5B5F15E}" presName="parTxOnly" presStyleLbl="node1" presStyleIdx="1" presStyleCnt="4">
        <dgm:presLayoutVars>
          <dgm:chMax val="0"/>
          <dgm:chPref val="0"/>
          <dgm:bulletEnabled val="1"/>
        </dgm:presLayoutVars>
      </dgm:prSet>
      <dgm:spPr/>
    </dgm:pt>
    <dgm:pt modelId="{01E32D44-369F-4EC0-A93D-171917874520}" type="pres">
      <dgm:prSet presAssocID="{2CB81B8D-0FB9-4366-BBD9-BA50FB4F596C}" presName="parTxOnlySpace" presStyleCnt="0"/>
      <dgm:spPr/>
    </dgm:pt>
    <dgm:pt modelId="{316E420D-8DE0-454A-BDEC-099D27F28288}" type="pres">
      <dgm:prSet presAssocID="{C07E5868-F32F-49F9-BAAB-37BB79CC3340}" presName="parTxOnly" presStyleLbl="node1" presStyleIdx="2" presStyleCnt="4">
        <dgm:presLayoutVars>
          <dgm:chMax val="0"/>
          <dgm:chPref val="0"/>
          <dgm:bulletEnabled val="1"/>
        </dgm:presLayoutVars>
      </dgm:prSet>
      <dgm:spPr/>
    </dgm:pt>
    <dgm:pt modelId="{86C4E6CE-A86E-420F-B828-36B310FC97FF}" type="pres">
      <dgm:prSet presAssocID="{3D87B431-81BF-4C91-840B-F8817E865C24}" presName="parTxOnlySpace" presStyleCnt="0"/>
      <dgm:spPr/>
    </dgm:pt>
    <dgm:pt modelId="{4A03F60B-61B6-4F94-865C-0D04873A59F4}" type="pres">
      <dgm:prSet presAssocID="{55EB8822-6BD4-4075-8A41-1782701C844B}" presName="parTxOnly" presStyleLbl="node1" presStyleIdx="3" presStyleCnt="4">
        <dgm:presLayoutVars>
          <dgm:chMax val="0"/>
          <dgm:chPref val="0"/>
          <dgm:bulletEnabled val="1"/>
        </dgm:presLayoutVars>
      </dgm:prSet>
      <dgm:spPr/>
    </dgm:pt>
  </dgm:ptLst>
  <dgm:cxnLst>
    <dgm:cxn modelId="{CDFCA304-5935-4EF6-A83B-A564AA315DAD}" type="presOf" srcId="{55EB8822-6BD4-4075-8A41-1782701C844B}" destId="{4A03F60B-61B6-4F94-865C-0D04873A59F4}" srcOrd="0" destOrd="0" presId="urn:microsoft.com/office/officeart/2005/8/layout/chevron1"/>
    <dgm:cxn modelId="{43B1CF0B-575F-4A28-8F38-1D98C70CAA29}" type="presOf" srcId="{C07E5868-F32F-49F9-BAAB-37BB79CC3340}" destId="{316E420D-8DE0-454A-BDEC-099D27F28288}" srcOrd="0" destOrd="0" presId="urn:microsoft.com/office/officeart/2005/8/layout/chevron1"/>
    <dgm:cxn modelId="{7EA4825C-03BF-4FB2-860E-9BB669BBE802}" type="presOf" srcId="{007CDE5F-586F-4A37-86D4-5C3D6DEFACD0}" destId="{4AB20E48-257A-47EA-BDDA-CB67AE64D998}" srcOrd="0" destOrd="0" presId="urn:microsoft.com/office/officeart/2005/8/layout/chevron1"/>
    <dgm:cxn modelId="{44835767-3EE3-4DE6-8054-BAF0FD9AD553}" srcId="{CEBD3CCF-6BEE-4838-A479-1F2F1737E5B8}" destId="{007CDE5F-586F-4A37-86D4-5C3D6DEFACD0}" srcOrd="0" destOrd="0" parTransId="{F90DBCBA-F774-4F11-832B-F46BE3A54CD2}" sibTransId="{D30912C1-4043-4F27-931A-225223C3D16C}"/>
    <dgm:cxn modelId="{CAE36568-3980-4A2C-BC01-665ECBC0B17C}" type="presOf" srcId="{838D7B34-BE50-42CF-8A25-9288D5B5F15E}" destId="{E0C0D285-D1DE-448D-847F-B0A4D90AC325}" srcOrd="0" destOrd="0" presId="urn:microsoft.com/office/officeart/2005/8/layout/chevron1"/>
    <dgm:cxn modelId="{C861746F-9830-47D7-8233-AFD3B6E6AD96}" srcId="{CEBD3CCF-6BEE-4838-A479-1F2F1737E5B8}" destId="{55EB8822-6BD4-4075-8A41-1782701C844B}" srcOrd="3" destOrd="0" parTransId="{03068F22-1B9D-4B2B-A706-D80818908CF9}" sibTransId="{03866004-0CE6-48F3-9C87-A0D899E39ABD}"/>
    <dgm:cxn modelId="{F0EFBD91-B194-4504-8A84-9581A136DF73}" srcId="{CEBD3CCF-6BEE-4838-A479-1F2F1737E5B8}" destId="{838D7B34-BE50-42CF-8A25-9288D5B5F15E}" srcOrd="1" destOrd="0" parTransId="{B10E6321-C4F6-4B88-A29C-EBEF4B80391D}" sibTransId="{2CB81B8D-0FB9-4366-BBD9-BA50FB4F596C}"/>
    <dgm:cxn modelId="{2D2BFBA9-6645-4931-B798-E322C878142F}" type="presOf" srcId="{CEBD3CCF-6BEE-4838-A479-1F2F1737E5B8}" destId="{00B37989-7A82-49B8-86DC-A9BE7D17F88C}" srcOrd="0" destOrd="0" presId="urn:microsoft.com/office/officeart/2005/8/layout/chevron1"/>
    <dgm:cxn modelId="{81FCDDDE-6A84-484F-B3FA-1ED8A2659A93}" srcId="{CEBD3CCF-6BEE-4838-A479-1F2F1737E5B8}" destId="{C07E5868-F32F-49F9-BAAB-37BB79CC3340}" srcOrd="2" destOrd="0" parTransId="{AD29F718-AF27-428F-BB5E-D9055AF005FA}" sibTransId="{3D87B431-81BF-4C91-840B-F8817E865C24}"/>
    <dgm:cxn modelId="{EC79BCDD-E599-4BD6-8E05-D39AEDC071F4}" type="presParOf" srcId="{00B37989-7A82-49B8-86DC-A9BE7D17F88C}" destId="{4AB20E48-257A-47EA-BDDA-CB67AE64D998}" srcOrd="0" destOrd="0" presId="urn:microsoft.com/office/officeart/2005/8/layout/chevron1"/>
    <dgm:cxn modelId="{D4E6BC38-4501-4788-A173-6E1AA254E40A}" type="presParOf" srcId="{00B37989-7A82-49B8-86DC-A9BE7D17F88C}" destId="{30A1E213-0F6F-43C8-97EB-16BE7B13D27D}" srcOrd="1" destOrd="0" presId="urn:microsoft.com/office/officeart/2005/8/layout/chevron1"/>
    <dgm:cxn modelId="{68DA60DA-4674-4D9F-8DD6-38AD3A0F15CD}" type="presParOf" srcId="{00B37989-7A82-49B8-86DC-A9BE7D17F88C}" destId="{E0C0D285-D1DE-448D-847F-B0A4D90AC325}" srcOrd="2" destOrd="0" presId="urn:microsoft.com/office/officeart/2005/8/layout/chevron1"/>
    <dgm:cxn modelId="{31DB140D-330A-464B-9E0E-BD26B5C46A74}" type="presParOf" srcId="{00B37989-7A82-49B8-86DC-A9BE7D17F88C}" destId="{01E32D44-369F-4EC0-A93D-171917874520}" srcOrd="3" destOrd="0" presId="urn:microsoft.com/office/officeart/2005/8/layout/chevron1"/>
    <dgm:cxn modelId="{7A28B258-328D-4ECF-9659-F9E8501DAE6B}" type="presParOf" srcId="{00B37989-7A82-49B8-86DC-A9BE7D17F88C}" destId="{316E420D-8DE0-454A-BDEC-099D27F28288}" srcOrd="4" destOrd="0" presId="urn:microsoft.com/office/officeart/2005/8/layout/chevron1"/>
    <dgm:cxn modelId="{8FE4E22A-83FB-4E40-B1EF-B4B141B70A85}" type="presParOf" srcId="{00B37989-7A82-49B8-86DC-A9BE7D17F88C}" destId="{86C4E6CE-A86E-420F-B828-36B310FC97FF}" srcOrd="5" destOrd="0" presId="urn:microsoft.com/office/officeart/2005/8/layout/chevron1"/>
    <dgm:cxn modelId="{48FF1096-AAE7-4797-9375-15122613DBD9}" type="presParOf" srcId="{00B37989-7A82-49B8-86DC-A9BE7D17F88C}" destId="{4A03F60B-61B6-4F94-865C-0D04873A59F4}" srcOrd="6"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8D099C-98F9-4213-8896-C1F7EB506931}">
      <dsp:nvSpPr>
        <dsp:cNvPr id="0" name=""/>
        <dsp:cNvSpPr/>
      </dsp:nvSpPr>
      <dsp:spPr>
        <a:xfrm>
          <a:off x="0" y="208055"/>
          <a:ext cx="4641850" cy="84357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Send </a:t>
          </a:r>
          <a:r>
            <a:rPr lang="en-US" sz="2200" kern="1200"/>
            <a:t>‘GET' </a:t>
          </a:r>
          <a:r>
            <a:rPr lang="en-US" sz="2200" kern="1200" dirty="0"/>
            <a:t>request to SpaceX API</a:t>
          </a:r>
        </a:p>
      </dsp:txBody>
      <dsp:txXfrm>
        <a:off x="24707" y="232762"/>
        <a:ext cx="3306931" cy="794156"/>
      </dsp:txXfrm>
    </dsp:sp>
    <dsp:sp modelId="{EAE17091-000D-401A-ACE2-793613C6719A}">
      <dsp:nvSpPr>
        <dsp:cNvPr id="0" name=""/>
        <dsp:cNvSpPr/>
      </dsp:nvSpPr>
      <dsp:spPr>
        <a:xfrm>
          <a:off x="394860" y="1469628"/>
          <a:ext cx="4641850" cy="12596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Get JSON Formatted Data</a:t>
          </a:r>
        </a:p>
      </dsp:txBody>
      <dsp:txXfrm>
        <a:off x="431755" y="1506523"/>
        <a:ext cx="3339692" cy="1185891"/>
      </dsp:txXfrm>
    </dsp:sp>
    <dsp:sp modelId="{A63AC0E8-8D7D-423D-9C35-F19E7F1E9B8D}">
      <dsp:nvSpPr>
        <dsp:cNvPr id="0" name=""/>
        <dsp:cNvSpPr/>
      </dsp:nvSpPr>
      <dsp:spPr>
        <a:xfrm>
          <a:off x="819149" y="2939256"/>
          <a:ext cx="4641850" cy="125968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Normalize and Convert into Pandas Data Frame for cleaning and analysis</a:t>
          </a:r>
        </a:p>
      </dsp:txBody>
      <dsp:txXfrm>
        <a:off x="856044" y="2976151"/>
        <a:ext cx="3339692" cy="1185891"/>
      </dsp:txXfrm>
    </dsp:sp>
    <dsp:sp modelId="{88DF5604-60AB-48DF-9685-F87BA7ADA6FD}">
      <dsp:nvSpPr>
        <dsp:cNvPr id="0" name=""/>
        <dsp:cNvSpPr/>
      </dsp:nvSpPr>
      <dsp:spPr>
        <a:xfrm>
          <a:off x="3823057" y="955258"/>
          <a:ext cx="818792" cy="81879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007285" y="955258"/>
        <a:ext cx="450336" cy="616141"/>
      </dsp:txXfrm>
    </dsp:sp>
    <dsp:sp modelId="{36C4679C-0914-4235-94C0-0B2B8B048DF2}">
      <dsp:nvSpPr>
        <dsp:cNvPr id="0" name=""/>
        <dsp:cNvSpPr/>
      </dsp:nvSpPr>
      <dsp:spPr>
        <a:xfrm>
          <a:off x="4232632" y="2416488"/>
          <a:ext cx="818792" cy="81879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16860" y="2416488"/>
        <a:ext cx="450336" cy="6161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0CD1D8-C959-4B00-9377-F69113218A57}">
      <dsp:nvSpPr>
        <dsp:cNvPr id="0" name=""/>
        <dsp:cNvSpPr/>
      </dsp:nvSpPr>
      <dsp:spPr>
        <a:xfrm>
          <a:off x="0" y="0"/>
          <a:ext cx="4284333" cy="76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Request a wiki page from the URL </a:t>
          </a:r>
        </a:p>
      </dsp:txBody>
      <dsp:txXfrm>
        <a:off x="22318" y="22318"/>
        <a:ext cx="3372932" cy="717355"/>
      </dsp:txXfrm>
    </dsp:sp>
    <dsp:sp modelId="{1BBF6402-5D27-4276-8955-F6D5CF8B3640}">
      <dsp:nvSpPr>
        <dsp:cNvPr id="0" name=""/>
        <dsp:cNvSpPr/>
      </dsp:nvSpPr>
      <dsp:spPr>
        <a:xfrm>
          <a:off x="319934" y="867823"/>
          <a:ext cx="4284333" cy="76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Get HTML for the page</a:t>
          </a:r>
        </a:p>
      </dsp:txBody>
      <dsp:txXfrm>
        <a:off x="342252" y="890141"/>
        <a:ext cx="3424469" cy="717355"/>
      </dsp:txXfrm>
    </dsp:sp>
    <dsp:sp modelId="{E7422073-823C-4869-98F6-A193D985ABF2}">
      <dsp:nvSpPr>
        <dsp:cNvPr id="0" name=""/>
        <dsp:cNvSpPr/>
      </dsp:nvSpPr>
      <dsp:spPr>
        <a:xfrm>
          <a:off x="639868" y="1735646"/>
          <a:ext cx="4284333" cy="76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Parse the html using Beautiful soup</a:t>
          </a:r>
        </a:p>
      </dsp:txBody>
      <dsp:txXfrm>
        <a:off x="662186" y="1757964"/>
        <a:ext cx="3424469" cy="717355"/>
      </dsp:txXfrm>
    </dsp:sp>
    <dsp:sp modelId="{4E530235-ABCC-45AD-BD50-EC81381B1735}">
      <dsp:nvSpPr>
        <dsp:cNvPr id="0" name=""/>
        <dsp:cNvSpPr/>
      </dsp:nvSpPr>
      <dsp:spPr>
        <a:xfrm>
          <a:off x="959802" y="2603470"/>
          <a:ext cx="4284333" cy="76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Use the Beautiful soup library to collect the relevant data</a:t>
          </a:r>
        </a:p>
      </dsp:txBody>
      <dsp:txXfrm>
        <a:off x="982120" y="2625788"/>
        <a:ext cx="3424469" cy="717355"/>
      </dsp:txXfrm>
    </dsp:sp>
    <dsp:sp modelId="{4F80BBAA-B618-4B10-BC2B-7840CD2DFE13}">
      <dsp:nvSpPr>
        <dsp:cNvPr id="0" name=""/>
        <dsp:cNvSpPr/>
      </dsp:nvSpPr>
      <dsp:spPr>
        <a:xfrm>
          <a:off x="1279736" y="3471293"/>
          <a:ext cx="4284333" cy="7619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Store data in pandas Data Frame for data wrangling and analysis</a:t>
          </a:r>
        </a:p>
      </dsp:txBody>
      <dsp:txXfrm>
        <a:off x="1302054" y="3493611"/>
        <a:ext cx="3424469" cy="717355"/>
      </dsp:txXfrm>
    </dsp:sp>
    <dsp:sp modelId="{C1FB792E-F9BD-484D-A2B8-7D37CB9D86BF}">
      <dsp:nvSpPr>
        <dsp:cNvPr id="0" name=""/>
        <dsp:cNvSpPr/>
      </dsp:nvSpPr>
      <dsp:spPr>
        <a:xfrm>
          <a:off x="3789039" y="556676"/>
          <a:ext cx="495294" cy="49529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00480" y="556676"/>
        <a:ext cx="272412" cy="372709"/>
      </dsp:txXfrm>
    </dsp:sp>
    <dsp:sp modelId="{92C69365-1A6A-4DA4-BC09-D38B54899F52}">
      <dsp:nvSpPr>
        <dsp:cNvPr id="0" name=""/>
        <dsp:cNvSpPr/>
      </dsp:nvSpPr>
      <dsp:spPr>
        <a:xfrm>
          <a:off x="4108973" y="1424500"/>
          <a:ext cx="495294" cy="49529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220414" y="1424500"/>
        <a:ext cx="272412" cy="372709"/>
      </dsp:txXfrm>
    </dsp:sp>
    <dsp:sp modelId="{8737E7AC-614B-45D0-A0F7-483D82540B32}">
      <dsp:nvSpPr>
        <dsp:cNvPr id="0" name=""/>
        <dsp:cNvSpPr/>
      </dsp:nvSpPr>
      <dsp:spPr>
        <a:xfrm>
          <a:off x="4428907" y="2279623"/>
          <a:ext cx="495294" cy="49529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540348" y="2279623"/>
        <a:ext cx="272412" cy="372709"/>
      </dsp:txXfrm>
    </dsp:sp>
    <dsp:sp modelId="{CFE2C9F6-0C6F-4884-883B-01980FBD6CD6}">
      <dsp:nvSpPr>
        <dsp:cNvPr id="0" name=""/>
        <dsp:cNvSpPr/>
      </dsp:nvSpPr>
      <dsp:spPr>
        <a:xfrm>
          <a:off x="4748841" y="3155913"/>
          <a:ext cx="495294" cy="49529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860282" y="3155913"/>
        <a:ext cx="272412" cy="3727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E8CD62-A412-48CD-95AD-8748FD083BD2}">
      <dsp:nvSpPr>
        <dsp:cNvPr id="0" name=""/>
        <dsp:cNvSpPr/>
      </dsp:nvSpPr>
      <dsp:spPr>
        <a:xfrm>
          <a:off x="2210" y="729604"/>
          <a:ext cx="2217789" cy="88711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Overview of Attributes</a:t>
          </a:r>
        </a:p>
      </dsp:txBody>
      <dsp:txXfrm>
        <a:off x="2210" y="729604"/>
        <a:ext cx="1996010" cy="887115"/>
      </dsp:txXfrm>
    </dsp:sp>
    <dsp:sp modelId="{6AA23C7D-5252-4AE8-A9B0-EEFE92418991}">
      <dsp:nvSpPr>
        <dsp:cNvPr id="0" name=""/>
        <dsp:cNvSpPr/>
      </dsp:nvSpPr>
      <dsp:spPr>
        <a:xfrm>
          <a:off x="1776441" y="729604"/>
          <a:ext cx="2217789" cy="887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Assess for missing values</a:t>
          </a:r>
        </a:p>
      </dsp:txBody>
      <dsp:txXfrm>
        <a:off x="2219999" y="729604"/>
        <a:ext cx="1330674" cy="887115"/>
      </dsp:txXfrm>
    </dsp:sp>
    <dsp:sp modelId="{D1622601-C8D3-49F1-8F0A-D8088BF15CC5}">
      <dsp:nvSpPr>
        <dsp:cNvPr id="0" name=""/>
        <dsp:cNvSpPr/>
      </dsp:nvSpPr>
      <dsp:spPr>
        <a:xfrm>
          <a:off x="3550673" y="729604"/>
          <a:ext cx="2217789" cy="887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Identify Target column</a:t>
          </a:r>
        </a:p>
      </dsp:txBody>
      <dsp:txXfrm>
        <a:off x="3994231" y="729604"/>
        <a:ext cx="1330674" cy="887115"/>
      </dsp:txXfrm>
    </dsp:sp>
    <dsp:sp modelId="{5AA9CFA6-D78D-484D-971E-A1BC5875F1C4}">
      <dsp:nvSpPr>
        <dsp:cNvPr id="0" name=""/>
        <dsp:cNvSpPr/>
      </dsp:nvSpPr>
      <dsp:spPr>
        <a:xfrm>
          <a:off x="5324905" y="729604"/>
          <a:ext cx="2217789" cy="887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dirty="0"/>
            <a:t>Convert target column into numerical values</a:t>
          </a:r>
        </a:p>
      </dsp:txBody>
      <dsp:txXfrm>
        <a:off x="5768463" y="729604"/>
        <a:ext cx="1330674" cy="8871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20E48-257A-47EA-BDDA-CB67AE64D998}">
      <dsp:nvSpPr>
        <dsp:cNvPr id="0" name=""/>
        <dsp:cNvSpPr/>
      </dsp:nvSpPr>
      <dsp:spPr>
        <a:xfrm>
          <a:off x="3770" y="810032"/>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Data Standardization</a:t>
          </a:r>
        </a:p>
      </dsp:txBody>
      <dsp:txXfrm>
        <a:off x="442714" y="810032"/>
        <a:ext cx="1316831" cy="877887"/>
      </dsp:txXfrm>
    </dsp:sp>
    <dsp:sp modelId="{E0C0D285-D1DE-448D-847F-B0A4D90AC325}">
      <dsp:nvSpPr>
        <dsp:cNvPr id="0" name=""/>
        <dsp:cNvSpPr/>
      </dsp:nvSpPr>
      <dsp:spPr>
        <a:xfrm>
          <a:off x="1979017" y="810032"/>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Split data into train and test datasets</a:t>
          </a:r>
        </a:p>
      </dsp:txBody>
      <dsp:txXfrm>
        <a:off x="2417961" y="810032"/>
        <a:ext cx="1316831" cy="877887"/>
      </dsp:txXfrm>
    </dsp:sp>
    <dsp:sp modelId="{316E420D-8DE0-454A-BDEC-099D27F28288}">
      <dsp:nvSpPr>
        <dsp:cNvPr id="0" name=""/>
        <dsp:cNvSpPr/>
      </dsp:nvSpPr>
      <dsp:spPr>
        <a:xfrm>
          <a:off x="3954264" y="810032"/>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Grid search with training data to find optimum model parameters</a:t>
          </a:r>
        </a:p>
      </dsp:txBody>
      <dsp:txXfrm>
        <a:off x="4393208" y="810032"/>
        <a:ext cx="1316831" cy="877887"/>
      </dsp:txXfrm>
    </dsp:sp>
    <dsp:sp modelId="{4A03F60B-61B6-4F94-865C-0D04873A59F4}">
      <dsp:nvSpPr>
        <dsp:cNvPr id="0" name=""/>
        <dsp:cNvSpPr/>
      </dsp:nvSpPr>
      <dsp:spPr>
        <a:xfrm>
          <a:off x="5929510" y="810032"/>
          <a:ext cx="2194718" cy="87788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a:lnSpc>
              <a:spcPct val="90000"/>
            </a:lnSpc>
            <a:spcBef>
              <a:spcPct val="0"/>
            </a:spcBef>
            <a:spcAft>
              <a:spcPct val="35000"/>
            </a:spcAft>
            <a:buNone/>
          </a:pPr>
          <a:r>
            <a:rPr lang="en-US" sz="1300" kern="1200" dirty="0"/>
            <a:t>Evaluate model using test data</a:t>
          </a:r>
        </a:p>
      </dsp:txBody>
      <dsp:txXfrm>
        <a:off x="6368454" y="810032"/>
        <a:ext cx="1316831" cy="87788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otlatsimoea/final_exam/blob/main/labs-jupy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otlatsimoea/final_exam/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otlatsimoea/final_exam/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otlatsimoea/final_exam/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otlatsimoea/final_exam/tree/main/dash"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otlatsimoea/final_exam/blob/main/SpaceX_Machine%20Learning%20Prediction_Part_5.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github.com/motlatsimoea/final_exam/blob/main/dash.txt" TargetMode="External"/><Relationship Id="rId3" Type="http://schemas.openxmlformats.org/officeDocument/2006/relationships/image" Target="../media/image3.png"/><Relationship Id="rId7" Type="http://schemas.openxmlformats.org/officeDocument/2006/relationships/hyperlink" Target="https://github.com/motlatsimoea/final_exam/tree/main/dash"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motlatsimoea/final_exam/blob/main/SpaceX_Machine%20Learning%20Prediction_Part_5.ipynb" TargetMode="External"/><Relationship Id="rId5" Type="http://schemas.openxmlformats.org/officeDocument/2006/relationships/hyperlink" Target="https://github.com/motlatsimoea/final_exam/blob/main/edadataviz.ipynb" TargetMode="External"/><Relationship Id="rId4" Type="http://schemas.openxmlformats.org/officeDocument/2006/relationships/hyperlink" Target="https://github.com/motlatsimoea/final_exam/blob/main/jupyter-labs-eda-sql-coursera_sqllite.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otlatsimoea/final_exam/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otlatsimoea/final_exam/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By </a:t>
            </a:r>
            <a:r>
              <a:rPr lang="en-US" dirty="0" err="1">
                <a:solidFill>
                  <a:schemeClr val="bg2"/>
                </a:solidFill>
                <a:latin typeface="Abadi"/>
                <a:ea typeface="SF Pro" pitchFamily="2" charset="0"/>
                <a:cs typeface="SF Pro" pitchFamily="2" charset="0"/>
              </a:rPr>
              <a:t>Motlatsi</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Moea</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Date: 6/7/2024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An overview of the data was conducted, in order to get a better understanding of the various attributes of the data, and to identify the target column, which was the ‘Outcome’.</a:t>
            </a:r>
          </a:p>
          <a:p>
            <a:r>
              <a:rPr lang="en-US" sz="2200" dirty="0">
                <a:solidFill>
                  <a:schemeClr val="accent3">
                    <a:lumMod val="25000"/>
                  </a:schemeClr>
                </a:solidFill>
                <a:latin typeface="Abadi" panose="020B0604020104020204" pitchFamily="34" charset="0"/>
              </a:rPr>
              <a:t>This Target was categorical with multiple categories indicating success and failure outcomes. These needed to be converted into numerical values. (0 for failed and 1 for success.)</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dirty="0">
                <a:hlinkClick r:id="rId3"/>
              </a:rPr>
              <a:t>https://github.com/motlatsimoea/final_exam/blob/main/labs-jupyter-spacex-Data%20wrangling.ipynb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4D9AD5E2-6EDB-6CE1-6F65-00B340774144}"/>
              </a:ext>
            </a:extLst>
          </p:cNvPr>
          <p:cNvGraphicFramePr/>
          <p:nvPr>
            <p:extLst>
              <p:ext uri="{D42A27DB-BD31-4B8C-83A1-F6EECF244321}">
                <p14:modId xmlns:p14="http://schemas.microsoft.com/office/powerpoint/2010/main" val="95798342"/>
              </p:ext>
            </p:extLst>
          </p:nvPr>
        </p:nvGraphicFramePr>
        <p:xfrm>
          <a:off x="976392" y="3313462"/>
          <a:ext cx="7544905" cy="23463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0827"/>
            <a:ext cx="9745589" cy="484638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The different variables were visualized using scatter plots. The goal was to understand the relationships between the different variable and how they impacted the target column(Outcome).</a:t>
            </a:r>
          </a:p>
          <a:p>
            <a:pPr>
              <a:lnSpc>
                <a:spcPct val="100000"/>
              </a:lnSpc>
              <a:spcBef>
                <a:spcPts val="1400"/>
              </a:spcBef>
            </a:pPr>
            <a:r>
              <a:rPr lang="en-US" sz="2200" dirty="0">
                <a:solidFill>
                  <a:schemeClr val="accent3">
                    <a:lumMod val="25000"/>
                  </a:schemeClr>
                </a:solidFill>
                <a:latin typeface="Abadi" panose="020B0604020104020204" pitchFamily="34" charset="0"/>
              </a:rPr>
              <a:t>The variables were plotted and separated by the ‘Outcome’ category(0:failure, 1: success)</a:t>
            </a:r>
          </a:p>
          <a:p>
            <a:pPr>
              <a:lnSpc>
                <a:spcPct val="100000"/>
              </a:lnSpc>
              <a:spcBef>
                <a:spcPts val="1400"/>
              </a:spcBef>
            </a:pPr>
            <a:r>
              <a:rPr lang="en-US" sz="2200" dirty="0">
                <a:solidFill>
                  <a:schemeClr val="accent3">
                    <a:lumMod val="25000"/>
                  </a:schemeClr>
                </a:solidFill>
                <a:latin typeface="Abadi" panose="020B0604020104020204" pitchFamily="34" charset="0"/>
              </a:rPr>
              <a:t>Bar plot was also used for the success rate for each Orbit Type</a:t>
            </a:r>
          </a:p>
          <a:p>
            <a:pPr>
              <a:lnSpc>
                <a:spcPct val="100000"/>
              </a:lnSpc>
              <a:spcBef>
                <a:spcPts val="1400"/>
              </a:spcBef>
            </a:pPr>
            <a:endParaRPr lang="en-US" sz="1800" dirty="0">
              <a:solidFill>
                <a:schemeClr val="accent3">
                  <a:lumMod val="25000"/>
                </a:schemeClr>
              </a:solidFill>
              <a:latin typeface="Abadi" panose="020B0604020104020204" pitchFamily="34" charset="0"/>
            </a:endParaRPr>
          </a:p>
          <a:p>
            <a:r>
              <a:rPr lang="en-US" dirty="0">
                <a:hlinkClick r:id="rId3"/>
              </a:rPr>
              <a:t>https://github.com/motlatsimoea/final_exam/blob/main/edadataviz.ipynb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078804"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With the data stored in a database, it was explored using SQL. The goal was to obtain information that included:</a:t>
            </a:r>
          </a:p>
          <a:p>
            <a:pPr lvl="1">
              <a:lnSpc>
                <a:spcPct val="100000"/>
              </a:lnSpc>
              <a:spcBef>
                <a:spcPts val="1400"/>
              </a:spcBef>
            </a:pPr>
            <a:r>
              <a:rPr lang="en-US" sz="1800" dirty="0">
                <a:solidFill>
                  <a:schemeClr val="accent3">
                    <a:lumMod val="25000"/>
                  </a:schemeClr>
                </a:solidFill>
                <a:latin typeface="Abadi"/>
              </a:rPr>
              <a:t>Different Launch sites used;</a:t>
            </a:r>
          </a:p>
          <a:p>
            <a:pPr lvl="1">
              <a:lnSpc>
                <a:spcPct val="100000"/>
              </a:lnSpc>
              <a:spcBef>
                <a:spcPts val="1400"/>
              </a:spcBef>
            </a:pPr>
            <a:r>
              <a:rPr lang="en-US" sz="1800" dirty="0">
                <a:solidFill>
                  <a:schemeClr val="accent3">
                    <a:lumMod val="25000"/>
                  </a:schemeClr>
                </a:solidFill>
                <a:latin typeface="Abadi"/>
              </a:rPr>
              <a:t>The total payload carried for all missions;</a:t>
            </a:r>
          </a:p>
          <a:p>
            <a:pPr lvl="1">
              <a:lnSpc>
                <a:spcPct val="100000"/>
              </a:lnSpc>
              <a:spcBef>
                <a:spcPts val="1400"/>
              </a:spcBef>
            </a:pPr>
            <a:r>
              <a:rPr lang="en-US" sz="1800" dirty="0">
                <a:solidFill>
                  <a:schemeClr val="accent3">
                    <a:lumMod val="25000"/>
                  </a:schemeClr>
                </a:solidFill>
                <a:latin typeface="Abadi" panose="020B0604020104020204" pitchFamily="34" charset="0"/>
              </a:rPr>
              <a:t>Average payload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Total missions that succeeded and failed;</a:t>
            </a:r>
          </a:p>
          <a:p>
            <a:pPr lvl="1">
              <a:lnSpc>
                <a:spcPct val="100000"/>
              </a:lnSpc>
              <a:spcBef>
                <a:spcPts val="1400"/>
              </a:spcBef>
            </a:pPr>
            <a:r>
              <a:rPr lang="en-US" sz="1800" dirty="0">
                <a:solidFill>
                  <a:schemeClr val="accent3">
                    <a:lumMod val="25000"/>
                  </a:schemeClr>
                </a:solidFill>
                <a:latin typeface="Abadi" panose="020B0604020104020204" pitchFamily="34" charset="0"/>
              </a:rPr>
              <a:t>Sum of each of the landing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Etc.</a:t>
            </a:r>
          </a:p>
          <a:p>
            <a:r>
              <a:rPr lang="en-US" dirty="0">
                <a:hlinkClick r:id="rId3"/>
              </a:rPr>
              <a:t>https://github.com/motlatsimoea/final_exam/blob/main/jupyter-labs-eda-sql-coursera_sqllite.ipynb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map was created using Folium to visually display the launch sites. </a:t>
            </a:r>
          </a:p>
          <a:p>
            <a:pPr>
              <a:lnSpc>
                <a:spcPct val="100000"/>
              </a:lnSpc>
              <a:spcBef>
                <a:spcPts val="1400"/>
              </a:spcBef>
            </a:pPr>
            <a:r>
              <a:rPr lang="en-US" sz="2200" dirty="0">
                <a:solidFill>
                  <a:schemeClr val="accent3">
                    <a:lumMod val="25000"/>
                  </a:schemeClr>
                </a:solidFill>
                <a:latin typeface="Abadi" panose="020B0604020104020204" pitchFamily="34" charset="0"/>
              </a:rPr>
              <a:t>Markers circles were used to mark the different launch sites on the map;</a:t>
            </a:r>
          </a:p>
          <a:p>
            <a:pPr>
              <a:lnSpc>
                <a:spcPct val="100000"/>
              </a:lnSpc>
              <a:spcBef>
                <a:spcPts val="1400"/>
              </a:spcBef>
            </a:pPr>
            <a:r>
              <a:rPr lang="en-US" sz="2200" dirty="0">
                <a:solidFill>
                  <a:schemeClr val="accent3">
                    <a:lumMod val="25000"/>
                  </a:schemeClr>
                </a:solidFill>
                <a:latin typeface="Abadi" panose="020B0604020104020204" pitchFamily="34" charset="0"/>
              </a:rPr>
              <a:t>Cluster markers were used to show the successful and failed missions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The closest highway, city, railway and coastlines were highlighted on the map using lines.</a:t>
            </a:r>
          </a:p>
          <a:p>
            <a:r>
              <a:rPr lang="en-US" dirty="0">
                <a:hlinkClick r:id="rId3"/>
              </a:rPr>
              <a:t>https://github.com/motlatsimoea/final_exam/blob/main/lab_jupyter_launch_site_location.ipynb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 dashboard was created using dash. This Dashboard included:</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giving a summary of the success rate for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There is a dropdown menu to allow the user to see results for a specific site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that shows the relationship between the payload size and the Outcome.</a:t>
            </a:r>
          </a:p>
          <a:p>
            <a:pPr lvl="1">
              <a:lnSpc>
                <a:spcPct val="100000"/>
              </a:lnSpc>
              <a:spcBef>
                <a:spcPts val="1400"/>
              </a:spcBef>
            </a:pPr>
            <a:r>
              <a:rPr lang="en-US" sz="1800" dirty="0">
                <a:solidFill>
                  <a:schemeClr val="accent3">
                    <a:lumMod val="25000"/>
                  </a:schemeClr>
                </a:solidFill>
                <a:latin typeface="Abadi" panose="020B0604020104020204" pitchFamily="34" charset="0"/>
              </a:rPr>
              <a:t>A slider was added to allow user to adjust the range of the payload for visualization.</a:t>
            </a:r>
          </a:p>
          <a:p>
            <a:r>
              <a:rPr lang="en-US" dirty="0">
                <a:hlinkClick r:id="rId3"/>
              </a:rPr>
              <a:t>https://github.com/motlatsimoea/final_exam/tree/main/dash</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was standardized so the impact of all features is properly assessed. </a:t>
            </a:r>
          </a:p>
          <a:p>
            <a:pPr>
              <a:lnSpc>
                <a:spcPct val="100000"/>
              </a:lnSpc>
              <a:spcBef>
                <a:spcPts val="1400"/>
              </a:spcBef>
            </a:pPr>
            <a:r>
              <a:rPr lang="en-US" sz="2200" dirty="0">
                <a:solidFill>
                  <a:schemeClr val="accent3">
                    <a:lumMod val="25000"/>
                  </a:schemeClr>
                </a:solidFill>
                <a:latin typeface="Abadi" panose="020B0604020104020204" pitchFamily="34" charset="0"/>
              </a:rPr>
              <a:t>Data was then split into test and train data. 20% of the data as for testing</a:t>
            </a:r>
          </a:p>
          <a:p>
            <a:pPr>
              <a:lnSpc>
                <a:spcPct val="100000"/>
              </a:lnSpc>
              <a:spcBef>
                <a:spcPts val="1400"/>
              </a:spcBef>
            </a:pPr>
            <a:r>
              <a:rPr lang="en-US" sz="2200" dirty="0">
                <a:solidFill>
                  <a:schemeClr val="accent3">
                    <a:lumMod val="25000"/>
                  </a:schemeClr>
                </a:solidFill>
                <a:latin typeface="Abadi" panose="020B0604020104020204" pitchFamily="34" charset="0"/>
              </a:rPr>
              <a:t>For the various models tested, Grid search validation was used with various options for parameters to find the optimal ones using training data</a:t>
            </a:r>
          </a:p>
          <a:p>
            <a:pPr>
              <a:lnSpc>
                <a:spcPct val="100000"/>
              </a:lnSpc>
              <a:spcBef>
                <a:spcPts val="1400"/>
              </a:spcBef>
            </a:pPr>
            <a:r>
              <a:rPr lang="en-US" sz="2200" dirty="0">
                <a:solidFill>
                  <a:schemeClr val="accent3">
                    <a:lumMod val="25000"/>
                  </a:schemeClr>
                </a:solidFill>
                <a:latin typeface="Abadi" panose="020B0604020104020204" pitchFamily="34" charset="0"/>
              </a:rPr>
              <a:t>The models were evaluated using test data and a confusion matrix was visualized to assess model accuracy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https://github.com/motlatsimoea/final_exam/blob/main/SpaceX_Machine%20Learning%20Prediction_Part_5.ipynb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A7CD864E-A154-872E-A238-1F0D65C5EB71}"/>
              </a:ext>
            </a:extLst>
          </p:cNvPr>
          <p:cNvGraphicFramePr/>
          <p:nvPr>
            <p:extLst>
              <p:ext uri="{D42A27DB-BD31-4B8C-83A1-F6EECF244321}">
                <p14:modId xmlns:p14="http://schemas.microsoft.com/office/powerpoint/2010/main" val="1533110970"/>
              </p:ext>
            </p:extLst>
          </p:nvPr>
        </p:nvGraphicFramePr>
        <p:xfrm>
          <a:off x="1009112" y="3496624"/>
          <a:ext cx="8128000" cy="2497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3718" y="4700576"/>
            <a:ext cx="9626160" cy="172878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it can be observed that CCAFS SLC 40 is used for most launches;</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has the least number of launches;</a:t>
            </a:r>
          </a:p>
          <a:p>
            <a:pPr>
              <a:lnSpc>
                <a:spcPct val="100000"/>
              </a:lnSpc>
              <a:spcBef>
                <a:spcPts val="1400"/>
              </a:spcBef>
            </a:pPr>
            <a:r>
              <a:rPr lang="en-US" sz="2200" dirty="0">
                <a:solidFill>
                  <a:schemeClr val="accent3">
                    <a:lumMod val="25000"/>
                  </a:schemeClr>
                </a:solidFill>
                <a:latin typeface="Abadi" panose="020B0604020104020204" pitchFamily="34" charset="0"/>
              </a:rPr>
              <a:t>At least the last 5 launches from all sites were successful. In some cases, more.</a:t>
            </a:r>
          </a:p>
          <a:p>
            <a:pPr>
              <a:lnSpc>
                <a:spcPct val="100000"/>
              </a:lnSpc>
              <a:spcBef>
                <a:spcPts val="1400"/>
              </a:spcBef>
            </a:pPr>
            <a:r>
              <a:rPr lang="en-US" sz="2200" dirty="0">
                <a:solidFill>
                  <a:schemeClr val="accent3">
                    <a:lumMod val="25000"/>
                  </a:schemeClr>
                </a:solidFill>
                <a:latin typeface="Abadi" panose="020B0604020104020204" pitchFamily="34" charset="0"/>
              </a:rPr>
              <a:t>VAFB SLC 4E seems to have the highest success ratio, although also least number of launches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005FDCB-241B-5C89-7CBD-E7008FB159E1}"/>
              </a:ext>
            </a:extLst>
          </p:cNvPr>
          <p:cNvPicPr>
            <a:picLocks noChangeAspect="1"/>
          </p:cNvPicPr>
          <p:nvPr/>
        </p:nvPicPr>
        <p:blipFill>
          <a:blip r:embed="rId3"/>
          <a:stretch>
            <a:fillRect/>
          </a:stretch>
        </p:blipFill>
        <p:spPr>
          <a:xfrm>
            <a:off x="770011" y="1299865"/>
            <a:ext cx="10515599" cy="307065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3067" y="5052447"/>
            <a:ext cx="11042543" cy="1545872"/>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launch site seems to have a mix of failures and successes for payload between 0 and 8000kg. For the larger loads of over 12000kg, the launches have been successful;</a:t>
            </a:r>
          </a:p>
          <a:p>
            <a:pPr>
              <a:lnSpc>
                <a:spcPct val="100000"/>
              </a:lnSpc>
              <a:spcBef>
                <a:spcPts val="1400"/>
              </a:spcBef>
            </a:pPr>
            <a:r>
              <a:rPr lang="en-US" sz="2200" dirty="0">
                <a:solidFill>
                  <a:schemeClr val="accent3">
                    <a:lumMod val="25000"/>
                  </a:schemeClr>
                </a:solidFill>
                <a:latin typeface="Abadi" panose="020B0604020104020204" pitchFamily="34" charset="0"/>
              </a:rPr>
              <a:t>VAFB SLC 4E seems to be used for lighter payload between 0 and 10000kg, resulting in the all but one launch being successful.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4E81B04-4AB3-CDE0-B385-96597CD28DC0}"/>
              </a:ext>
            </a:extLst>
          </p:cNvPr>
          <p:cNvPicPr>
            <a:picLocks noChangeAspect="1"/>
          </p:cNvPicPr>
          <p:nvPr/>
        </p:nvPicPr>
        <p:blipFill>
          <a:blip r:embed="rId3"/>
          <a:stretch>
            <a:fillRect/>
          </a:stretch>
        </p:blipFill>
        <p:spPr>
          <a:xfrm>
            <a:off x="770012" y="1317356"/>
            <a:ext cx="10515600" cy="362660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63471" y="4293030"/>
            <a:ext cx="11022140" cy="16006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ES-L1, GEO, HEO, SSO have the highest success rate of 100%</a:t>
            </a:r>
          </a:p>
          <a:p>
            <a:pPr>
              <a:lnSpc>
                <a:spcPct val="100000"/>
              </a:lnSpc>
              <a:spcBef>
                <a:spcPts val="1400"/>
              </a:spcBef>
            </a:pPr>
            <a:r>
              <a:rPr lang="en-US" sz="2200" dirty="0">
                <a:solidFill>
                  <a:schemeClr val="accent3">
                    <a:lumMod val="25000"/>
                  </a:schemeClr>
                </a:solidFill>
                <a:latin typeface="Abadi" panose="020B0604020104020204" pitchFamily="34" charset="0"/>
              </a:rPr>
              <a:t>Followed by LEO with around 70%, MEO and PO just below that and the lowest being GTO at around 50%.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A6E092E-2C35-F516-365C-4FB54923DE8C}"/>
              </a:ext>
            </a:extLst>
          </p:cNvPr>
          <p:cNvPicPr>
            <a:picLocks noChangeAspect="1"/>
          </p:cNvPicPr>
          <p:nvPr/>
        </p:nvPicPr>
        <p:blipFill>
          <a:blip r:embed="rId3"/>
          <a:stretch>
            <a:fillRect/>
          </a:stretch>
        </p:blipFill>
        <p:spPr>
          <a:xfrm>
            <a:off x="464949" y="1348353"/>
            <a:ext cx="10631837" cy="281280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96573" y="4560895"/>
            <a:ext cx="10807223" cy="21653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 amount of successful travel to different obits increases;</a:t>
            </a:r>
          </a:p>
          <a:p>
            <a:pPr>
              <a:lnSpc>
                <a:spcPct val="100000"/>
              </a:lnSpc>
              <a:spcBef>
                <a:spcPts val="1400"/>
              </a:spcBef>
            </a:pPr>
            <a:r>
              <a:rPr lang="en-US" sz="2200" dirty="0">
                <a:solidFill>
                  <a:schemeClr val="accent3">
                    <a:lumMod val="25000"/>
                  </a:schemeClr>
                </a:solidFill>
                <a:latin typeface="Abadi" panose="020B0604020104020204" pitchFamily="34" charset="0"/>
              </a:rPr>
              <a:t>ISS and GTO have been visited more often than other obits;</a:t>
            </a:r>
          </a:p>
          <a:p>
            <a:pPr>
              <a:lnSpc>
                <a:spcPct val="100000"/>
              </a:lnSpc>
              <a:spcBef>
                <a:spcPts val="1400"/>
              </a:spcBef>
            </a:pPr>
            <a:r>
              <a:rPr lang="en-US" sz="2200" dirty="0">
                <a:solidFill>
                  <a:schemeClr val="accent3">
                    <a:lumMod val="25000"/>
                  </a:schemeClr>
                </a:solidFill>
                <a:latin typeface="Abadi" panose="020B0604020104020204" pitchFamily="34" charset="0"/>
              </a:rPr>
              <a:t>ES-L1 and GEO only had one flight each. These were successful.</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F31F4D2-56AD-2D82-73CB-F4871F0F7800}"/>
              </a:ext>
            </a:extLst>
          </p:cNvPr>
          <p:cNvPicPr>
            <a:picLocks noChangeAspect="1"/>
          </p:cNvPicPr>
          <p:nvPr/>
        </p:nvPicPr>
        <p:blipFill>
          <a:blip r:embed="rId3"/>
          <a:stretch>
            <a:fillRect/>
          </a:stretch>
        </p:blipFill>
        <p:spPr>
          <a:xfrm>
            <a:off x="929899" y="1290339"/>
            <a:ext cx="10355712" cy="32705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70480" y="4664990"/>
            <a:ext cx="11287491" cy="16543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Payloads between 0 and 4000kg were taken to SSO with all missions being successful;</a:t>
            </a:r>
          </a:p>
          <a:p>
            <a:pPr>
              <a:lnSpc>
                <a:spcPct val="100000"/>
              </a:lnSpc>
              <a:spcBef>
                <a:spcPts val="1400"/>
              </a:spcBef>
            </a:pPr>
            <a:r>
              <a:rPr lang="en-US" sz="2200" dirty="0">
                <a:solidFill>
                  <a:schemeClr val="accent3">
                    <a:lumMod val="25000"/>
                  </a:schemeClr>
                </a:solidFill>
                <a:latin typeface="Abadi" panose="020B0604020104020204" pitchFamily="34" charset="0"/>
              </a:rPr>
              <a:t>GTO had payloads between 3000kg and less than 8000kg and were a mix of failures and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4DC6C62-90A8-C907-0E73-ECB7E75B9F70}"/>
              </a:ext>
            </a:extLst>
          </p:cNvPr>
          <p:cNvPicPr>
            <a:picLocks noChangeAspect="1"/>
          </p:cNvPicPr>
          <p:nvPr/>
        </p:nvPicPr>
        <p:blipFill>
          <a:blip r:embed="rId3"/>
          <a:stretch>
            <a:fillRect/>
          </a:stretch>
        </p:blipFill>
        <p:spPr>
          <a:xfrm>
            <a:off x="1673818" y="1379349"/>
            <a:ext cx="8632556" cy="312905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29049" y="4948044"/>
            <a:ext cx="9381378" cy="12783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the first 3 years, the number success rate of the launches has been rising linearly with a some notable drops in 2018 and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0F07566-6A35-BC79-399A-7DF232809B62}"/>
              </a:ext>
            </a:extLst>
          </p:cNvPr>
          <p:cNvPicPr>
            <a:picLocks noChangeAspect="1"/>
          </p:cNvPicPr>
          <p:nvPr/>
        </p:nvPicPr>
        <p:blipFill>
          <a:blip r:embed="rId3"/>
          <a:stretch>
            <a:fillRect/>
          </a:stretch>
        </p:blipFill>
        <p:spPr>
          <a:xfrm>
            <a:off x="914400" y="1301858"/>
            <a:ext cx="10259877" cy="348711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74955"/>
            <a:ext cx="9745589" cy="120200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was the SQL query that was used to retrieve the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A8BCA248-9A97-9D88-32CA-60B65F62C0B4}"/>
              </a:ext>
            </a:extLst>
          </p:cNvPr>
          <p:cNvPicPr>
            <a:picLocks noChangeAspect="1"/>
          </p:cNvPicPr>
          <p:nvPr/>
        </p:nvPicPr>
        <p:blipFill rotWithShape="1">
          <a:blip r:embed="rId3"/>
          <a:srcRect t="9961"/>
          <a:stretch/>
        </p:blipFill>
        <p:spPr>
          <a:xfrm>
            <a:off x="945397" y="1883046"/>
            <a:ext cx="9221491" cy="29524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292075"/>
            <a:ext cx="9745589" cy="80908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SQL query and the  top 5 results that came with it.</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001C014-1801-96CD-8473-7E89CA54CD85}"/>
              </a:ext>
            </a:extLst>
          </p:cNvPr>
          <p:cNvPicPr>
            <a:picLocks noChangeAspect="1"/>
          </p:cNvPicPr>
          <p:nvPr/>
        </p:nvPicPr>
        <p:blipFill>
          <a:blip r:embed="rId3"/>
          <a:stretch>
            <a:fillRect/>
          </a:stretch>
        </p:blipFill>
        <p:spPr>
          <a:xfrm>
            <a:off x="945397" y="1456614"/>
            <a:ext cx="10166887" cy="368882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672457"/>
            <a:ext cx="9745589" cy="90207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to calculate the total payload mass is shown above with the resulting value.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F9672BE-BF19-0F2A-5FD5-AE2FF661A8E7}"/>
              </a:ext>
            </a:extLst>
          </p:cNvPr>
          <p:cNvPicPr>
            <a:picLocks noChangeAspect="1"/>
          </p:cNvPicPr>
          <p:nvPr/>
        </p:nvPicPr>
        <p:blipFill>
          <a:blip r:embed="rId3"/>
          <a:stretch>
            <a:fillRect/>
          </a:stretch>
        </p:blipFill>
        <p:spPr>
          <a:xfrm>
            <a:off x="770011" y="1588137"/>
            <a:ext cx="9383434" cy="242592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5089325"/>
            <a:ext cx="9745589" cy="101056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8" name="Picture 7">
            <a:extLst>
              <a:ext uri="{FF2B5EF4-FFF2-40B4-BE49-F238E27FC236}">
                <a16:creationId xmlns:a16="http://schemas.microsoft.com/office/drawing/2014/main" id="{C64180B7-9B9A-E754-3AAA-204374D05027}"/>
              </a:ext>
            </a:extLst>
          </p:cNvPr>
          <p:cNvPicPr>
            <a:picLocks noChangeAspect="1"/>
          </p:cNvPicPr>
          <p:nvPr/>
        </p:nvPicPr>
        <p:blipFill>
          <a:blip r:embed="rId3"/>
          <a:stretch>
            <a:fillRect/>
          </a:stretch>
        </p:blipFill>
        <p:spPr>
          <a:xfrm>
            <a:off x="734028" y="1450364"/>
            <a:ext cx="10717510" cy="27380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12963"/>
            <a:ext cx="9745589" cy="12640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 giving the date for the first successful ground landing</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A5BAA28-4480-FE68-89AA-3D0182066BBE}"/>
              </a:ext>
            </a:extLst>
          </p:cNvPr>
          <p:cNvPicPr>
            <a:picLocks noChangeAspect="1"/>
          </p:cNvPicPr>
          <p:nvPr/>
        </p:nvPicPr>
        <p:blipFill>
          <a:blip r:embed="rId3"/>
          <a:stretch>
            <a:fillRect/>
          </a:stretch>
        </p:blipFill>
        <p:spPr>
          <a:xfrm>
            <a:off x="770010" y="1596325"/>
            <a:ext cx="10515599" cy="26281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87497"/>
            <a:ext cx="9745589" cy="7904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are the 4 boosters the landed successfully with the Payload range.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AEE03354-4CB9-957B-940A-C8E47D969928}"/>
              </a:ext>
            </a:extLst>
          </p:cNvPr>
          <p:cNvPicPr>
            <a:picLocks noChangeAspect="1"/>
          </p:cNvPicPr>
          <p:nvPr/>
        </p:nvPicPr>
        <p:blipFill rotWithShape="1">
          <a:blip r:embed="rId3"/>
          <a:srcRect l="23771" r="9364"/>
          <a:stretch/>
        </p:blipFill>
        <p:spPr>
          <a:xfrm>
            <a:off x="838200" y="1480088"/>
            <a:ext cx="10515600" cy="299227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6841"/>
            <a:ext cx="10687961" cy="4568731"/>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aim of the project was to investigate if predictive models could be developed to predict if SpaceX’s launches would succeed or fail, and thus determine the cost of each mission.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To achieve this goal, data about SpaceX’s past missions was obtained from SpaceX REST API as well as web scraping the wiki pages.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was then processed and cleaned using Python Pandas library, analyzed using SQL, visualized using seaborn and Matplotlib and Folium libraries, as well as creating a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and Dash.</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Furthermore, the data was used to train a predictive classification algorithm.</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What was found was that it would be possible to predict the success or failure of future SpaceX missions using the classification algorithm, thus predicting future costs. However, it is advised that more data be used to train the models for better accuracy</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It was also found that SpaceX’s mission successes have been steadily increasing. Meaning, it can be expected to remain competitive for the foreseeable future.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965338"/>
            <a:ext cx="9745589" cy="115005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above shows the results. There might need to be some data cleaning to dealing with second and third results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E571220-0F5B-F1E5-4A9E-1C6488C7C385}"/>
              </a:ext>
            </a:extLst>
          </p:cNvPr>
          <p:cNvPicPr>
            <a:picLocks noChangeAspect="1"/>
          </p:cNvPicPr>
          <p:nvPr/>
        </p:nvPicPr>
        <p:blipFill>
          <a:blip r:embed="rId3"/>
          <a:stretch>
            <a:fillRect/>
          </a:stretch>
        </p:blipFill>
        <p:spPr>
          <a:xfrm>
            <a:off x="883403" y="1487837"/>
            <a:ext cx="10290875" cy="312719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76433"/>
            <a:ext cx="9745589" cy="100052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about 12 booster versions that have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20488DF-E031-17CC-BE1C-8B34690A65DB}"/>
              </a:ext>
            </a:extLst>
          </p:cNvPr>
          <p:cNvPicPr>
            <a:picLocks noChangeAspect="1"/>
          </p:cNvPicPr>
          <p:nvPr/>
        </p:nvPicPr>
        <p:blipFill>
          <a:blip r:embed="rId3"/>
          <a:stretch>
            <a:fillRect/>
          </a:stretch>
        </p:blipFill>
        <p:spPr>
          <a:xfrm>
            <a:off x="770011" y="1425844"/>
            <a:ext cx="10515599" cy="35003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5027" y="5538116"/>
            <a:ext cx="9745589" cy="79358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were only two records that were found to meet this criteria where the landing outcome was Failure landing outcome in drone ships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A6FAC6FA-F04C-4440-42AF-8F615043EF8F}"/>
              </a:ext>
            </a:extLst>
          </p:cNvPr>
          <p:cNvPicPr>
            <a:picLocks noChangeAspect="1"/>
          </p:cNvPicPr>
          <p:nvPr/>
        </p:nvPicPr>
        <p:blipFill>
          <a:blip r:embed="rId3"/>
          <a:stretch>
            <a:fillRect/>
          </a:stretch>
        </p:blipFill>
        <p:spPr>
          <a:xfrm>
            <a:off x="770011" y="1309391"/>
            <a:ext cx="10515599" cy="42287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860025"/>
            <a:ext cx="9745589" cy="116554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result for the query is shown above. The outcome are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F3AD225-1F1E-0CCF-116D-108A9DAB71C1}"/>
              </a:ext>
            </a:extLst>
          </p:cNvPr>
          <p:cNvPicPr>
            <a:picLocks noChangeAspect="1"/>
          </p:cNvPicPr>
          <p:nvPr/>
        </p:nvPicPr>
        <p:blipFill>
          <a:blip r:embed="rId3"/>
          <a:stretch>
            <a:fillRect/>
          </a:stretch>
        </p:blipFill>
        <p:spPr>
          <a:xfrm>
            <a:off x="932743" y="1468652"/>
            <a:ext cx="10352868" cy="339137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80101" y="4855454"/>
            <a:ext cx="9745589" cy="157175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They are located in remote areas</a:t>
            </a:r>
          </a:p>
          <a:p>
            <a:pPr>
              <a:lnSpc>
                <a:spcPct val="100000"/>
              </a:lnSpc>
              <a:spcBef>
                <a:spcPts val="1400"/>
              </a:spcBef>
            </a:pPr>
            <a:r>
              <a:rPr lang="en-US" sz="2200" dirty="0">
                <a:solidFill>
                  <a:schemeClr val="accent3">
                    <a:lumMod val="25000"/>
                  </a:schemeClr>
                </a:solidFill>
                <a:latin typeface="Abadi"/>
              </a:rPr>
              <a:t>All the sites seem to be located near the ocean;</a:t>
            </a:r>
          </a:p>
          <a:p>
            <a:pPr>
              <a:lnSpc>
                <a:spcPct val="100000"/>
              </a:lnSpc>
              <a:spcBef>
                <a:spcPts val="1400"/>
              </a:spcBef>
            </a:pPr>
            <a:r>
              <a:rPr lang="en-US" sz="2200" dirty="0">
                <a:solidFill>
                  <a:schemeClr val="accent3">
                    <a:lumMod val="25000"/>
                  </a:schemeClr>
                </a:solidFill>
                <a:latin typeface="Abadi"/>
              </a:rPr>
              <a:t>None of the sites appear to be near the equator;</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a global map</a:t>
            </a:r>
          </a:p>
        </p:txBody>
      </p:sp>
      <p:pic>
        <p:nvPicPr>
          <p:cNvPr id="6" name="Picture 5">
            <a:extLst>
              <a:ext uri="{FF2B5EF4-FFF2-40B4-BE49-F238E27FC236}">
                <a16:creationId xmlns:a16="http://schemas.microsoft.com/office/drawing/2014/main" id="{78D60BB1-9BDB-4710-AB08-B434793F875D}"/>
              </a:ext>
            </a:extLst>
          </p:cNvPr>
          <p:cNvPicPr>
            <a:picLocks noChangeAspect="1"/>
          </p:cNvPicPr>
          <p:nvPr/>
        </p:nvPicPr>
        <p:blipFill>
          <a:blip r:embed="rId3"/>
          <a:stretch>
            <a:fillRect/>
          </a:stretch>
        </p:blipFill>
        <p:spPr>
          <a:xfrm>
            <a:off x="914400" y="1371153"/>
            <a:ext cx="10371211" cy="320084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81074" y="4370523"/>
            <a:ext cx="9745589" cy="2293748"/>
          </a:xfrm>
          <a:prstGeom prst="rect">
            <a:avLst/>
          </a:prstGeom>
        </p:spPr>
        <p:txBody>
          <a:bodyPr lIns="91440" tIns="45720" rIns="91440" bIns="45720" anchor="t">
            <a:normAutofit lnSpcReduction="10000"/>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image shows one of the sites(VAFB SL 4E);</a:t>
            </a:r>
          </a:p>
          <a:p>
            <a:pPr>
              <a:lnSpc>
                <a:spcPct val="100000"/>
              </a:lnSpc>
              <a:spcBef>
                <a:spcPts val="1400"/>
              </a:spcBef>
            </a:pPr>
            <a:r>
              <a:rPr lang="en-US" sz="2200" dirty="0">
                <a:solidFill>
                  <a:schemeClr val="accent3">
                    <a:lumMod val="25000"/>
                  </a:schemeClr>
                </a:solidFill>
                <a:latin typeface="Abadi"/>
              </a:rPr>
              <a:t>In this image, we can see the number of successful launches conducted here(green) and those which failed(red);</a:t>
            </a:r>
          </a:p>
          <a:p>
            <a:pPr>
              <a:lnSpc>
                <a:spcPct val="100000"/>
              </a:lnSpc>
              <a:spcBef>
                <a:spcPts val="1400"/>
              </a:spcBef>
            </a:pPr>
            <a:r>
              <a:rPr lang="en-US" sz="2200" dirty="0">
                <a:solidFill>
                  <a:schemeClr val="accent3">
                    <a:lumMod val="25000"/>
                  </a:schemeClr>
                </a:solidFill>
                <a:latin typeface="Abadi"/>
              </a:rPr>
              <a:t>The same information can be found by clicking on the various sites as well</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and failure indicators</a:t>
            </a:r>
          </a:p>
        </p:txBody>
      </p:sp>
      <p:pic>
        <p:nvPicPr>
          <p:cNvPr id="4" name="Picture 3">
            <a:extLst>
              <a:ext uri="{FF2B5EF4-FFF2-40B4-BE49-F238E27FC236}">
                <a16:creationId xmlns:a16="http://schemas.microsoft.com/office/drawing/2014/main" id="{921525CE-CEB8-E504-CF22-C5DE9BD40DF9}"/>
              </a:ext>
            </a:extLst>
          </p:cNvPr>
          <p:cNvPicPr>
            <a:picLocks noChangeAspect="1"/>
          </p:cNvPicPr>
          <p:nvPr/>
        </p:nvPicPr>
        <p:blipFill>
          <a:blip r:embed="rId3"/>
          <a:stretch>
            <a:fillRect/>
          </a:stretch>
        </p:blipFill>
        <p:spPr>
          <a:xfrm>
            <a:off x="770011" y="1332854"/>
            <a:ext cx="9970314" cy="344062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89563" y="5114441"/>
            <a:ext cx="10404268" cy="1568786"/>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image shows the distance of the nearest railway, highway, coastal area and city from the CCAFS SLC-40 site;</a:t>
            </a:r>
          </a:p>
          <a:p>
            <a:pPr>
              <a:lnSpc>
                <a:spcPct val="100000"/>
              </a:lnSpc>
              <a:spcBef>
                <a:spcPts val="1400"/>
              </a:spcBef>
            </a:pPr>
            <a:r>
              <a:rPr lang="en-US" sz="2200" dirty="0">
                <a:solidFill>
                  <a:schemeClr val="accent3">
                    <a:lumMod val="25000"/>
                  </a:schemeClr>
                </a:solidFill>
                <a:latin typeface="Abadi" panose="020B0604020104020204" pitchFamily="34" charset="0"/>
              </a:rPr>
              <a:t>The site is relatively close to a working highway, railroad and coastal line, but very</a:t>
            </a:r>
            <a:r>
              <a:rPr lang="en-US" sz="2200" dirty="0">
                <a:solidFill>
                  <a:schemeClr val="accent3">
                    <a:lumMod val="25000"/>
                  </a:schemeClr>
                </a:solidFill>
                <a:latin typeface="Abadi"/>
              </a:rPr>
              <a:t> far from closest city.</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of key areas from CCAFS SLC-40 Site</a:t>
            </a:r>
          </a:p>
        </p:txBody>
      </p:sp>
      <p:pic>
        <p:nvPicPr>
          <p:cNvPr id="4" name="Picture 3">
            <a:extLst>
              <a:ext uri="{FF2B5EF4-FFF2-40B4-BE49-F238E27FC236}">
                <a16:creationId xmlns:a16="http://schemas.microsoft.com/office/drawing/2014/main" id="{7BD701B8-EBBD-7B73-7CA2-06C2EFF1C3AB}"/>
              </a:ext>
            </a:extLst>
          </p:cNvPr>
          <p:cNvPicPr>
            <a:picLocks noChangeAspect="1"/>
          </p:cNvPicPr>
          <p:nvPr/>
        </p:nvPicPr>
        <p:blipFill>
          <a:blip r:embed="rId3"/>
          <a:stretch>
            <a:fillRect/>
          </a:stretch>
        </p:blipFill>
        <p:spPr>
          <a:xfrm>
            <a:off x="770011" y="1293467"/>
            <a:ext cx="10515600" cy="382097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021449"/>
            <a:ext cx="9745589" cy="1658319"/>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This dashboard image shows the success rate of all the Launch sites on a pie chart.</a:t>
            </a:r>
          </a:p>
          <a:p>
            <a:pPr>
              <a:lnSpc>
                <a:spcPct val="100000"/>
              </a:lnSpc>
              <a:spcBef>
                <a:spcPts val="1400"/>
              </a:spcBef>
            </a:pPr>
            <a:r>
              <a:rPr lang="en-US" sz="2200" dirty="0">
                <a:solidFill>
                  <a:schemeClr val="accent3">
                    <a:lumMod val="25000"/>
                  </a:schemeClr>
                </a:solidFill>
                <a:latin typeface="Abadi"/>
              </a:rPr>
              <a:t>KSC LC-39A boasts the overall highest success rate at 41.7% and CCAFS SLC-40 the lowest at 12.5%</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for various Sites </a:t>
            </a:r>
          </a:p>
        </p:txBody>
      </p:sp>
      <p:pic>
        <p:nvPicPr>
          <p:cNvPr id="4" name="Picture 3">
            <a:extLst>
              <a:ext uri="{FF2B5EF4-FFF2-40B4-BE49-F238E27FC236}">
                <a16:creationId xmlns:a16="http://schemas.microsoft.com/office/drawing/2014/main" id="{082C1C6D-D031-B913-672D-D01B013BE870}"/>
              </a:ext>
            </a:extLst>
          </p:cNvPr>
          <p:cNvPicPr>
            <a:picLocks noChangeAspect="1"/>
          </p:cNvPicPr>
          <p:nvPr/>
        </p:nvPicPr>
        <p:blipFill>
          <a:blip r:embed="rId3"/>
          <a:stretch>
            <a:fillRect/>
          </a:stretch>
        </p:blipFill>
        <p:spPr>
          <a:xfrm>
            <a:off x="588936" y="1332853"/>
            <a:ext cx="11127783" cy="368859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34845"/>
            <a:ext cx="9679783" cy="40295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We live in an age of commercialized space travel with companies such:</a:t>
            </a:r>
          </a:p>
          <a:p>
            <a:pPr lvl="1">
              <a:spcBef>
                <a:spcPts val="1400"/>
              </a:spcBef>
            </a:pPr>
            <a:r>
              <a:rPr lang="en-US" sz="1800" dirty="0">
                <a:solidFill>
                  <a:schemeClr val="accent3">
                    <a:lumMod val="25000"/>
                  </a:schemeClr>
                </a:solidFill>
                <a:latin typeface="Abadi" panose="020B0604020104020204" pitchFamily="34" charset="0"/>
              </a:rPr>
              <a:t>Virgin Galactic</a:t>
            </a:r>
          </a:p>
          <a:p>
            <a:pPr lvl="1">
              <a:spcBef>
                <a:spcPts val="1400"/>
              </a:spcBef>
            </a:pPr>
            <a:r>
              <a:rPr lang="en-US" sz="1800" dirty="0">
                <a:solidFill>
                  <a:schemeClr val="accent3">
                    <a:lumMod val="25000"/>
                  </a:schemeClr>
                </a:solidFill>
                <a:latin typeface="Abadi" panose="020B0604020104020204" pitchFamily="34" charset="0"/>
              </a:rPr>
              <a:t>Blue origin</a:t>
            </a:r>
          </a:p>
          <a:p>
            <a:pPr marL="0" indent="0">
              <a:spcBef>
                <a:spcPts val="1400"/>
              </a:spcBef>
              <a:buNone/>
            </a:pPr>
            <a:r>
              <a:rPr lang="en-US" sz="2000" dirty="0">
                <a:solidFill>
                  <a:schemeClr val="accent3">
                    <a:lumMod val="25000"/>
                  </a:schemeClr>
                </a:solidFill>
                <a:latin typeface="Abadi" panose="020B0604020104020204" pitchFamily="34" charset="0"/>
              </a:rPr>
              <a:t>Top of the food chain is SpaceX because of its ability to reuse the first stage of the </a:t>
            </a:r>
          </a:p>
          <a:p>
            <a:pPr marL="0" indent="0">
              <a:spcBef>
                <a:spcPts val="1400"/>
              </a:spcBef>
              <a:buNone/>
            </a:pPr>
            <a:r>
              <a:rPr lang="en-US" sz="2000" dirty="0">
                <a:solidFill>
                  <a:schemeClr val="accent3">
                    <a:lumMod val="25000"/>
                  </a:schemeClr>
                </a:solidFill>
                <a:latin typeface="Abadi" panose="020B0604020104020204" pitchFamily="34" charset="0"/>
              </a:rPr>
              <a:t>Rocket, making the whole process much cheaper.</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Determine the price of each launch Space X will conduct</a:t>
            </a:r>
          </a:p>
          <a:p>
            <a:pPr lvl="1">
              <a:spcBef>
                <a:spcPts val="1400"/>
              </a:spcBef>
            </a:pPr>
            <a:r>
              <a:rPr lang="en-US" sz="1800" dirty="0">
                <a:solidFill>
                  <a:schemeClr val="accent3">
                    <a:lumMod val="25000"/>
                  </a:schemeClr>
                </a:solidFill>
                <a:latin typeface="Abadi" panose="020B0604020104020204" pitchFamily="34" charset="0"/>
              </a:rPr>
              <a:t>Predict whether the first stage will be reused or not for each launch</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70480" y="5207431"/>
            <a:ext cx="10551583" cy="1376081"/>
          </a:xfrm>
          <a:prstGeom prst="rect">
            <a:avLst/>
          </a:prstGeom>
        </p:spPr>
        <p:txBody>
          <a:bodyPr lIns="91440" tIns="45720" rIns="91440" bIns="45720" anchor="t">
            <a:normAutofit fontScale="77500" lnSpcReduction="20000"/>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buNone/>
            </a:pPr>
            <a:r>
              <a:rPr lang="en-US" dirty="0"/>
              <a:t>The pie chart above shows KSC LC-39A, which has the highest success ratio of all the launch sites used.</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ratio</a:t>
            </a:r>
          </a:p>
        </p:txBody>
      </p:sp>
      <p:pic>
        <p:nvPicPr>
          <p:cNvPr id="4" name="Picture 3">
            <a:extLst>
              <a:ext uri="{FF2B5EF4-FFF2-40B4-BE49-F238E27FC236}">
                <a16:creationId xmlns:a16="http://schemas.microsoft.com/office/drawing/2014/main" id="{628655BA-04FE-D10C-B1E5-72AAFC6D0231}"/>
              </a:ext>
            </a:extLst>
          </p:cNvPr>
          <p:cNvPicPr>
            <a:picLocks noChangeAspect="1"/>
          </p:cNvPicPr>
          <p:nvPr/>
        </p:nvPicPr>
        <p:blipFill>
          <a:blip r:embed="rId3"/>
          <a:stretch>
            <a:fillRect/>
          </a:stretch>
        </p:blipFill>
        <p:spPr>
          <a:xfrm>
            <a:off x="170480" y="1456842"/>
            <a:ext cx="11825207" cy="361110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82552" y="4495477"/>
            <a:ext cx="10414662" cy="203891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the particular Payload ranges provided, the Booster with the highest success is the FT booster.</a:t>
            </a:r>
          </a:p>
          <a:p>
            <a:pPr>
              <a:lnSpc>
                <a:spcPct val="100000"/>
              </a:lnSpc>
              <a:spcBef>
                <a:spcPts val="1400"/>
              </a:spcBef>
            </a:pPr>
            <a:r>
              <a:rPr lang="en-US" sz="2200" dirty="0">
                <a:solidFill>
                  <a:schemeClr val="accent3">
                    <a:lumMod val="25000"/>
                  </a:schemeClr>
                </a:solidFill>
                <a:latin typeface="Abadi" panose="020B0604020104020204" pitchFamily="34" charset="0"/>
              </a:rPr>
              <a:t>The v1.1 seems to have the highest failures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different Boosters at various Payloads</a:t>
            </a:r>
          </a:p>
        </p:txBody>
      </p:sp>
      <p:pic>
        <p:nvPicPr>
          <p:cNvPr id="4" name="Picture 3">
            <a:extLst>
              <a:ext uri="{FF2B5EF4-FFF2-40B4-BE49-F238E27FC236}">
                <a16:creationId xmlns:a16="http://schemas.microsoft.com/office/drawing/2014/main" id="{A27266BA-1C2B-B499-FD05-520FDDF0D8C2}"/>
              </a:ext>
            </a:extLst>
          </p:cNvPr>
          <p:cNvPicPr>
            <a:picLocks noChangeAspect="1"/>
          </p:cNvPicPr>
          <p:nvPr/>
        </p:nvPicPr>
        <p:blipFill>
          <a:blip r:embed="rId3"/>
          <a:stretch>
            <a:fillRect/>
          </a:stretch>
        </p:blipFill>
        <p:spPr>
          <a:xfrm>
            <a:off x="268637" y="1298427"/>
            <a:ext cx="11654726" cy="362660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385136" y="5610529"/>
            <a:ext cx="9797250" cy="998168"/>
          </a:xfrm>
          <a:prstGeom prst="rect">
            <a:avLst/>
          </a:prstGeom>
        </p:spPr>
        <p:txBody>
          <a:bodyPr vert="horz" lIns="91440" tIns="45720" rIns="91440" bIns="45720" rtlCol="0" anchor="t">
            <a:normAutofit fontScale="850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When the models were tested on the test set, they all seem to have similar accuracy score. </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trees can be visually easy to explain visually so it would be used.</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DAB137B3-92E3-C85C-F33D-8FFBA972E914}"/>
              </a:ext>
            </a:extLst>
          </p:cNvPr>
          <p:cNvPicPr>
            <a:picLocks noChangeAspect="1"/>
          </p:cNvPicPr>
          <p:nvPr/>
        </p:nvPicPr>
        <p:blipFill>
          <a:blip r:embed="rId3"/>
          <a:stretch>
            <a:fillRect/>
          </a:stretch>
        </p:blipFill>
        <p:spPr>
          <a:xfrm>
            <a:off x="1084881" y="1441343"/>
            <a:ext cx="9252488" cy="375059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65107" y="5017577"/>
            <a:ext cx="9477960" cy="100799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algorithm seems to have 100% ability to detect the landing outcome. </a:t>
            </a:r>
          </a:p>
          <a:p>
            <a:pPr>
              <a:lnSpc>
                <a:spcPct val="100000"/>
              </a:lnSpc>
              <a:spcBef>
                <a:spcPts val="1400"/>
              </a:spcBef>
            </a:pPr>
            <a:r>
              <a:rPr lang="en-US" sz="2200" dirty="0">
                <a:solidFill>
                  <a:schemeClr val="accent3">
                    <a:lumMod val="25000"/>
                  </a:schemeClr>
                </a:solidFill>
                <a:latin typeface="Abadi" panose="020B0604020104020204" pitchFamily="34" charset="0"/>
              </a:rPr>
              <a:t>There seems to be 50% chance of misclassifying the ‘did not land’ instances as landing.</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7A8A2A08-6004-DE65-B7B3-E3DB5FFC38E6}"/>
              </a:ext>
            </a:extLst>
          </p:cNvPr>
          <p:cNvPicPr>
            <a:picLocks noChangeAspect="1"/>
          </p:cNvPicPr>
          <p:nvPr/>
        </p:nvPicPr>
        <p:blipFill>
          <a:blip r:embed="rId3"/>
          <a:stretch>
            <a:fillRect/>
          </a:stretch>
        </p:blipFill>
        <p:spPr>
          <a:xfrm>
            <a:off x="1255362" y="1385014"/>
            <a:ext cx="9128502" cy="353345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0131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algorithms could be used predict if a launch will be a success or not. However, the ability to detect failed launched needs to be improved</a:t>
            </a:r>
          </a:p>
          <a:p>
            <a:pPr>
              <a:lnSpc>
                <a:spcPct val="100000"/>
              </a:lnSpc>
              <a:spcBef>
                <a:spcPts val="1400"/>
              </a:spcBef>
            </a:pPr>
            <a:r>
              <a:rPr lang="en-US" sz="2200" dirty="0">
                <a:solidFill>
                  <a:schemeClr val="accent3">
                    <a:lumMod val="25000"/>
                  </a:schemeClr>
                </a:solidFill>
                <a:latin typeface="Abadi" panose="020B0604020104020204" pitchFamily="34" charset="0"/>
              </a:rPr>
              <a:t>The Dataset used to train the models needs to be increased to improve model accuracy.</a:t>
            </a:r>
          </a:p>
          <a:p>
            <a:pPr>
              <a:lnSpc>
                <a:spcPct val="100000"/>
              </a:lnSpc>
              <a:spcBef>
                <a:spcPts val="1400"/>
              </a:spcBef>
            </a:pPr>
            <a:r>
              <a:rPr lang="en-US" sz="2200" dirty="0">
                <a:solidFill>
                  <a:schemeClr val="accent3">
                    <a:lumMod val="25000"/>
                  </a:schemeClr>
                </a:solidFill>
                <a:latin typeface="Abadi" panose="020B0604020104020204" pitchFamily="34" charset="0"/>
              </a:rPr>
              <a:t>SpaceX seems to have a lot more successful launches with time. This means we might expect their costs to remain competitive in the future.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SQL queries:  </a:t>
            </a:r>
            <a:r>
              <a:rPr lang="en-US" sz="2200" dirty="0">
                <a:solidFill>
                  <a:schemeClr val="accent3">
                    <a:lumMod val="25000"/>
                  </a:schemeClr>
                </a:solidFill>
                <a:latin typeface="Abadi" panose="020B0604020104020204" pitchFamily="34" charset="0"/>
                <a:hlinkClick r:id="rId4"/>
              </a:rPr>
              <a:t>https://github.com/motlatsimoea/final_exam/blob/main/jupyter-labs-eda-sql-coursera_sqllite.ipynb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Visualzation</a:t>
            </a:r>
            <a:r>
              <a:rPr lang="en-US" sz="2200" dirty="0">
                <a:solidFill>
                  <a:schemeClr val="accent3">
                    <a:lumMod val="25000"/>
                  </a:schemeClr>
                </a:solidFill>
                <a:latin typeface="Abadi" panose="020B0604020104020204" pitchFamily="34" charset="0"/>
              </a:rPr>
              <a:t> charts: </a:t>
            </a:r>
            <a:r>
              <a:rPr lang="en-US" sz="2200" dirty="0">
                <a:solidFill>
                  <a:schemeClr val="accent3">
                    <a:lumMod val="25000"/>
                  </a:schemeClr>
                </a:solidFill>
                <a:latin typeface="Abadi" panose="020B0604020104020204" pitchFamily="34" charset="0"/>
                <a:hlinkClick r:id="rId5"/>
              </a:rPr>
              <a:t>https://github.com/motlatsimoea/final_exam/blob/main/edadataviz.ipynb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for model training: </a:t>
            </a:r>
            <a:r>
              <a:rPr lang="en-US" sz="2200" dirty="0">
                <a:solidFill>
                  <a:schemeClr val="accent3">
                    <a:lumMod val="25000"/>
                  </a:schemeClr>
                </a:solidFill>
                <a:latin typeface="Abadi" panose="020B0604020104020204" pitchFamily="34" charset="0"/>
                <a:hlinkClick r:id="rId6"/>
              </a:rPr>
              <a:t>https://github.com/motlatsimoea/final_exam/blob/main/SpaceX_Machine%20Learning%20Prediction_Part_5.ipynb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Rest of the files: </a:t>
            </a:r>
            <a:r>
              <a:rPr lang="en-US" sz="2200" dirty="0">
                <a:solidFill>
                  <a:schemeClr val="accent3">
                    <a:lumMod val="25000"/>
                  </a:schemeClr>
                </a:solidFill>
                <a:latin typeface="Abadi" panose="020B0604020104020204" pitchFamily="34" charset="0"/>
                <a:hlinkClick r:id="rId7"/>
              </a:rPr>
              <a:t>https://github.com/motlatsimoea/final_exam/tree/main/dash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for dashboard: </a:t>
            </a:r>
            <a:r>
              <a:rPr lang="en-US" sz="2200" dirty="0">
                <a:solidFill>
                  <a:schemeClr val="accent3">
                    <a:lumMod val="25000"/>
                  </a:schemeClr>
                </a:solidFill>
                <a:latin typeface="Abadi" panose="020B0604020104020204" pitchFamily="34" charset="0"/>
                <a:hlinkClick r:id="rId8"/>
              </a:rPr>
              <a:t>https://github.com/motlatsimoea/final_exam/blob/main/dash.txt</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the SpaceX REST API as well as scrapping SpaceX wiki Pages</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Python Pandas library was used to clean, process and analyze the data as required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scikit-learn library was used to build and test out different classification predictive models and the accuracy of the various models compared.</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96325"/>
            <a:ext cx="10515600" cy="4076055"/>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data for this project was collected using a SpaceX REST API. This provided data about the rocket launches, including:</a:t>
            </a:r>
          </a:p>
          <a:p>
            <a:pPr lvl="1">
              <a:lnSpc>
                <a:spcPct val="100000"/>
              </a:lnSpc>
              <a:spcBef>
                <a:spcPts val="1400"/>
              </a:spcBef>
            </a:pPr>
            <a:r>
              <a:rPr lang="en-US" sz="1800" dirty="0">
                <a:solidFill>
                  <a:schemeClr val="accent3">
                    <a:lumMod val="25000"/>
                  </a:schemeClr>
                </a:solidFill>
                <a:latin typeface="Abadi" panose="020B0604020104020204" pitchFamily="34" charset="0"/>
              </a:rPr>
              <a:t> Information about rocked used;</a:t>
            </a:r>
          </a:p>
          <a:p>
            <a:pPr lvl="1">
              <a:lnSpc>
                <a:spcPct val="100000"/>
              </a:lnSpc>
              <a:spcBef>
                <a:spcPts val="1400"/>
              </a:spcBef>
            </a:pPr>
            <a:r>
              <a:rPr lang="en-US" sz="1800" dirty="0">
                <a:solidFill>
                  <a:schemeClr val="accent3">
                    <a:lumMod val="25000"/>
                  </a:schemeClr>
                </a:solidFill>
                <a:latin typeface="Abadi" panose="020B0604020104020204" pitchFamily="34" charset="0"/>
              </a:rPr>
              <a:t>Payload carried;</a:t>
            </a:r>
          </a:p>
          <a:p>
            <a:pPr lvl="1">
              <a:lnSpc>
                <a:spcPct val="100000"/>
              </a:lnSpc>
              <a:spcBef>
                <a:spcPts val="1400"/>
              </a:spcBef>
            </a:pPr>
            <a:r>
              <a:rPr lang="en-US" sz="1800" dirty="0">
                <a:solidFill>
                  <a:schemeClr val="accent3">
                    <a:lumMod val="25000"/>
                  </a:schemeClr>
                </a:solidFill>
                <a:latin typeface="Abadi" panose="020B0604020104020204" pitchFamily="34" charset="0"/>
              </a:rPr>
              <a:t>Launch &amp; landing specifications</a:t>
            </a:r>
          </a:p>
          <a:p>
            <a:pPr lvl="1">
              <a:lnSpc>
                <a:spcPct val="100000"/>
              </a:lnSpc>
              <a:spcBef>
                <a:spcPts val="1400"/>
              </a:spcBef>
            </a:pPr>
            <a:r>
              <a:rPr lang="en-US" sz="1800" dirty="0">
                <a:solidFill>
                  <a:schemeClr val="accent3">
                    <a:lumMod val="25000"/>
                  </a:schemeClr>
                </a:solidFill>
                <a:latin typeface="Abadi" panose="020B0604020104020204" pitchFamily="34" charset="0"/>
              </a:rPr>
              <a:t>Landing outcome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Another method that can be used to collect this data is by web scraping some related wiki pages using beautiful soup for Falcon 9 launch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47974" y="1792289"/>
            <a:ext cx="5213028" cy="1636712"/>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https://github.com/motlatsimoea/final_exam/blob/main/jupyter-labs-spacex-data-collection-api.ipynb</a:t>
            </a: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EA13376A-BAF2-52C9-96DF-693D34E308CF}"/>
              </a:ext>
            </a:extLst>
          </p:cNvPr>
          <p:cNvGraphicFramePr/>
          <p:nvPr>
            <p:extLst>
              <p:ext uri="{D42A27DB-BD31-4B8C-83A1-F6EECF244321}">
                <p14:modId xmlns:p14="http://schemas.microsoft.com/office/powerpoint/2010/main" val="3601261510"/>
              </p:ext>
            </p:extLst>
          </p:nvPr>
        </p:nvGraphicFramePr>
        <p:xfrm>
          <a:off x="5910262" y="1800225"/>
          <a:ext cx="5461000" cy="4198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9"/>
            <a:ext cx="4687975" cy="1849814"/>
          </a:xfrm>
          <a:prstGeom prst="rect">
            <a:avLst/>
          </a:prstGeom>
        </p:spPr>
        <p:txBody>
          <a:bodyPr lIns="91440" tIns="45720" rIns="91440" bIns="45720" anchor="t">
            <a:no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https://github.com/motlatsimoea/final_exam/blob/main/jupyter-labs-webscraping.ipynb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graphicFrame>
        <p:nvGraphicFramePr>
          <p:cNvPr id="5" name="Diagram 4">
            <a:extLst>
              <a:ext uri="{FF2B5EF4-FFF2-40B4-BE49-F238E27FC236}">
                <a16:creationId xmlns:a16="http://schemas.microsoft.com/office/drawing/2014/main" id="{84C84E48-7A0A-79ED-07F8-DA535AE9AAC4}"/>
              </a:ext>
            </a:extLst>
          </p:cNvPr>
          <p:cNvGraphicFramePr/>
          <p:nvPr>
            <p:extLst>
              <p:ext uri="{D42A27DB-BD31-4B8C-83A1-F6EECF244321}">
                <p14:modId xmlns:p14="http://schemas.microsoft.com/office/powerpoint/2010/main" val="3699925385"/>
              </p:ext>
            </p:extLst>
          </p:nvPr>
        </p:nvGraphicFramePr>
        <p:xfrm>
          <a:off x="5873941" y="1792288"/>
          <a:ext cx="5564070" cy="42332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1876</TotalTime>
  <Words>2218</Words>
  <Application>Microsoft Office PowerPoint</Application>
  <PresentationFormat>Widescreen</PresentationFormat>
  <Paragraphs>252</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Control</cp:lastModifiedBy>
  <cp:revision>246</cp:revision>
  <dcterms:created xsi:type="dcterms:W3CDTF">2021-04-29T18:58:34Z</dcterms:created>
  <dcterms:modified xsi:type="dcterms:W3CDTF">2024-06-07T10:16:05Z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